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5" r:id="rId5"/>
    <p:sldId id="259" r:id="rId6"/>
    <p:sldId id="260" r:id="rId7"/>
    <p:sldId id="262" r:id="rId8"/>
    <p:sldId id="263" r:id="rId9"/>
    <p:sldId id="270" r:id="rId10"/>
    <p:sldId id="264" r:id="rId11"/>
    <p:sldId id="267" r:id="rId12"/>
    <p:sldId id="268" r:id="rId13"/>
    <p:sldId id="269" r:id="rId14"/>
    <p:sldId id="266"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2" d="100"/>
          <a:sy n="52" d="100"/>
        </p:scale>
        <p:origin x="1228" y="2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552189-A9D0-10EF-7ED3-2FC3D0BA91D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94F3C69-E275-EA9E-752A-9D4B95176D0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BEA3314-4FD6-FF7C-F4DD-871880D75A69}"/>
              </a:ext>
            </a:extLst>
          </p:cNvPr>
          <p:cNvSpPr>
            <a:spLocks noGrp="1"/>
          </p:cNvSpPr>
          <p:nvPr>
            <p:ph type="dt" sz="half" idx="10"/>
          </p:nvPr>
        </p:nvSpPr>
        <p:spPr/>
        <p:txBody>
          <a:bodyPr/>
          <a:lstStyle/>
          <a:p>
            <a:fld id="{C60597F3-51AE-4072-B9CC-3A7D804248D9}" type="datetimeFigureOut">
              <a:rPr lang="en-US" smtClean="0"/>
              <a:t>4/28/2025</a:t>
            </a:fld>
            <a:endParaRPr lang="en-US"/>
          </a:p>
        </p:txBody>
      </p:sp>
      <p:sp>
        <p:nvSpPr>
          <p:cNvPr id="5" name="Footer Placeholder 4">
            <a:extLst>
              <a:ext uri="{FF2B5EF4-FFF2-40B4-BE49-F238E27FC236}">
                <a16:creationId xmlns:a16="http://schemas.microsoft.com/office/drawing/2014/main" id="{16A6D70B-28B5-C066-9B9A-C10B2D61F7B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B2D428-B725-F728-2B96-56D885DA8997}"/>
              </a:ext>
            </a:extLst>
          </p:cNvPr>
          <p:cNvSpPr>
            <a:spLocks noGrp="1"/>
          </p:cNvSpPr>
          <p:nvPr>
            <p:ph type="sldNum" sz="quarter" idx="12"/>
          </p:nvPr>
        </p:nvSpPr>
        <p:spPr/>
        <p:txBody>
          <a:bodyPr/>
          <a:lstStyle/>
          <a:p>
            <a:fld id="{79453553-52B6-44F0-B9FD-3CB6099AF6D8}" type="slidenum">
              <a:rPr lang="en-US" smtClean="0"/>
              <a:t>‹#›</a:t>
            </a:fld>
            <a:endParaRPr lang="en-US"/>
          </a:p>
        </p:txBody>
      </p:sp>
    </p:spTree>
    <p:extLst>
      <p:ext uri="{BB962C8B-B14F-4D97-AF65-F5344CB8AC3E}">
        <p14:creationId xmlns:p14="http://schemas.microsoft.com/office/powerpoint/2010/main" val="2291272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41F296-8800-BCF9-6AC8-3654037B0A7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9D571CB-11E0-FD1A-5061-E4855EFF161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DD48F49-0D64-F1FF-E153-505EA600482B}"/>
              </a:ext>
            </a:extLst>
          </p:cNvPr>
          <p:cNvSpPr>
            <a:spLocks noGrp="1"/>
          </p:cNvSpPr>
          <p:nvPr>
            <p:ph type="dt" sz="half" idx="10"/>
          </p:nvPr>
        </p:nvSpPr>
        <p:spPr/>
        <p:txBody>
          <a:bodyPr/>
          <a:lstStyle/>
          <a:p>
            <a:fld id="{C60597F3-51AE-4072-B9CC-3A7D804248D9}" type="datetimeFigureOut">
              <a:rPr lang="en-US" smtClean="0"/>
              <a:t>4/28/2025</a:t>
            </a:fld>
            <a:endParaRPr lang="en-US"/>
          </a:p>
        </p:txBody>
      </p:sp>
      <p:sp>
        <p:nvSpPr>
          <p:cNvPr id="5" name="Footer Placeholder 4">
            <a:extLst>
              <a:ext uri="{FF2B5EF4-FFF2-40B4-BE49-F238E27FC236}">
                <a16:creationId xmlns:a16="http://schemas.microsoft.com/office/drawing/2014/main" id="{A5002AEE-51AC-73B1-D798-79BB6B45D9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DD3875-C285-ADD8-6C76-4EAF70AB2378}"/>
              </a:ext>
            </a:extLst>
          </p:cNvPr>
          <p:cNvSpPr>
            <a:spLocks noGrp="1"/>
          </p:cNvSpPr>
          <p:nvPr>
            <p:ph type="sldNum" sz="quarter" idx="12"/>
          </p:nvPr>
        </p:nvSpPr>
        <p:spPr/>
        <p:txBody>
          <a:bodyPr/>
          <a:lstStyle/>
          <a:p>
            <a:fld id="{79453553-52B6-44F0-B9FD-3CB6099AF6D8}" type="slidenum">
              <a:rPr lang="en-US" smtClean="0"/>
              <a:t>‹#›</a:t>
            </a:fld>
            <a:endParaRPr lang="en-US"/>
          </a:p>
        </p:txBody>
      </p:sp>
    </p:spTree>
    <p:extLst>
      <p:ext uri="{BB962C8B-B14F-4D97-AF65-F5344CB8AC3E}">
        <p14:creationId xmlns:p14="http://schemas.microsoft.com/office/powerpoint/2010/main" val="3508382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5951127-9C2D-D3AB-46C8-B985F955401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81FB546-D92A-D02E-EA5F-E02F0144D5F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F6498D-6593-4392-B8E9-EAEE0CFC69C5}"/>
              </a:ext>
            </a:extLst>
          </p:cNvPr>
          <p:cNvSpPr>
            <a:spLocks noGrp="1"/>
          </p:cNvSpPr>
          <p:nvPr>
            <p:ph type="dt" sz="half" idx="10"/>
          </p:nvPr>
        </p:nvSpPr>
        <p:spPr/>
        <p:txBody>
          <a:bodyPr/>
          <a:lstStyle/>
          <a:p>
            <a:fld id="{C60597F3-51AE-4072-B9CC-3A7D804248D9}" type="datetimeFigureOut">
              <a:rPr lang="en-US" smtClean="0"/>
              <a:t>4/28/2025</a:t>
            </a:fld>
            <a:endParaRPr lang="en-US"/>
          </a:p>
        </p:txBody>
      </p:sp>
      <p:sp>
        <p:nvSpPr>
          <p:cNvPr id="5" name="Footer Placeholder 4">
            <a:extLst>
              <a:ext uri="{FF2B5EF4-FFF2-40B4-BE49-F238E27FC236}">
                <a16:creationId xmlns:a16="http://schemas.microsoft.com/office/drawing/2014/main" id="{C0427DEA-4C31-490D-4772-97D537F18E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74B5F6-A6B5-5969-9852-785AB3F17476}"/>
              </a:ext>
            </a:extLst>
          </p:cNvPr>
          <p:cNvSpPr>
            <a:spLocks noGrp="1"/>
          </p:cNvSpPr>
          <p:nvPr>
            <p:ph type="sldNum" sz="quarter" idx="12"/>
          </p:nvPr>
        </p:nvSpPr>
        <p:spPr/>
        <p:txBody>
          <a:bodyPr/>
          <a:lstStyle/>
          <a:p>
            <a:fld id="{79453553-52B6-44F0-B9FD-3CB6099AF6D8}" type="slidenum">
              <a:rPr lang="en-US" smtClean="0"/>
              <a:t>‹#›</a:t>
            </a:fld>
            <a:endParaRPr lang="en-US"/>
          </a:p>
        </p:txBody>
      </p:sp>
    </p:spTree>
    <p:extLst>
      <p:ext uri="{BB962C8B-B14F-4D97-AF65-F5344CB8AC3E}">
        <p14:creationId xmlns:p14="http://schemas.microsoft.com/office/powerpoint/2010/main" val="5926391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052EC1-FAF7-DB33-0557-F7959E15479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8B28456-23BA-3380-1945-AABC38A64B2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48103F-C088-C3A8-139B-254A4C48B2CD}"/>
              </a:ext>
            </a:extLst>
          </p:cNvPr>
          <p:cNvSpPr>
            <a:spLocks noGrp="1"/>
          </p:cNvSpPr>
          <p:nvPr>
            <p:ph type="dt" sz="half" idx="10"/>
          </p:nvPr>
        </p:nvSpPr>
        <p:spPr/>
        <p:txBody>
          <a:bodyPr/>
          <a:lstStyle/>
          <a:p>
            <a:fld id="{C60597F3-51AE-4072-B9CC-3A7D804248D9}" type="datetimeFigureOut">
              <a:rPr lang="en-US" smtClean="0"/>
              <a:t>4/28/2025</a:t>
            </a:fld>
            <a:endParaRPr lang="en-US"/>
          </a:p>
        </p:txBody>
      </p:sp>
      <p:sp>
        <p:nvSpPr>
          <p:cNvPr id="5" name="Footer Placeholder 4">
            <a:extLst>
              <a:ext uri="{FF2B5EF4-FFF2-40B4-BE49-F238E27FC236}">
                <a16:creationId xmlns:a16="http://schemas.microsoft.com/office/drawing/2014/main" id="{D1723A8D-B18E-6A76-AB66-5565A19DB5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7C249A-AC57-3CC2-C195-D506C3DBEA0F}"/>
              </a:ext>
            </a:extLst>
          </p:cNvPr>
          <p:cNvSpPr>
            <a:spLocks noGrp="1"/>
          </p:cNvSpPr>
          <p:nvPr>
            <p:ph type="sldNum" sz="quarter" idx="12"/>
          </p:nvPr>
        </p:nvSpPr>
        <p:spPr/>
        <p:txBody>
          <a:bodyPr/>
          <a:lstStyle/>
          <a:p>
            <a:fld id="{79453553-52B6-44F0-B9FD-3CB6099AF6D8}" type="slidenum">
              <a:rPr lang="en-US" smtClean="0"/>
              <a:t>‹#›</a:t>
            </a:fld>
            <a:endParaRPr lang="en-US"/>
          </a:p>
        </p:txBody>
      </p:sp>
    </p:spTree>
    <p:extLst>
      <p:ext uri="{BB962C8B-B14F-4D97-AF65-F5344CB8AC3E}">
        <p14:creationId xmlns:p14="http://schemas.microsoft.com/office/powerpoint/2010/main" val="12982282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ACF818-A437-1599-3FD2-2900D6E31F6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D8CEE7B-0A67-07CF-1145-FB625244CAF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3ED12D4-8D1F-B614-B3BB-AFA3CCAB5CD7}"/>
              </a:ext>
            </a:extLst>
          </p:cNvPr>
          <p:cNvSpPr>
            <a:spLocks noGrp="1"/>
          </p:cNvSpPr>
          <p:nvPr>
            <p:ph type="dt" sz="half" idx="10"/>
          </p:nvPr>
        </p:nvSpPr>
        <p:spPr/>
        <p:txBody>
          <a:bodyPr/>
          <a:lstStyle/>
          <a:p>
            <a:fld id="{C60597F3-51AE-4072-B9CC-3A7D804248D9}" type="datetimeFigureOut">
              <a:rPr lang="en-US" smtClean="0"/>
              <a:t>4/28/2025</a:t>
            </a:fld>
            <a:endParaRPr lang="en-US"/>
          </a:p>
        </p:txBody>
      </p:sp>
      <p:sp>
        <p:nvSpPr>
          <p:cNvPr id="5" name="Footer Placeholder 4">
            <a:extLst>
              <a:ext uri="{FF2B5EF4-FFF2-40B4-BE49-F238E27FC236}">
                <a16:creationId xmlns:a16="http://schemas.microsoft.com/office/drawing/2014/main" id="{1C01231D-3386-E965-3F7A-E627601018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64146A-C856-B99F-CE20-7F3DF727E2FB}"/>
              </a:ext>
            </a:extLst>
          </p:cNvPr>
          <p:cNvSpPr>
            <a:spLocks noGrp="1"/>
          </p:cNvSpPr>
          <p:nvPr>
            <p:ph type="sldNum" sz="quarter" idx="12"/>
          </p:nvPr>
        </p:nvSpPr>
        <p:spPr/>
        <p:txBody>
          <a:bodyPr/>
          <a:lstStyle/>
          <a:p>
            <a:fld id="{79453553-52B6-44F0-B9FD-3CB6099AF6D8}" type="slidenum">
              <a:rPr lang="en-US" smtClean="0"/>
              <a:t>‹#›</a:t>
            </a:fld>
            <a:endParaRPr lang="en-US"/>
          </a:p>
        </p:txBody>
      </p:sp>
    </p:spTree>
    <p:extLst>
      <p:ext uri="{BB962C8B-B14F-4D97-AF65-F5344CB8AC3E}">
        <p14:creationId xmlns:p14="http://schemas.microsoft.com/office/powerpoint/2010/main" val="26528745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D30A5-3DE4-7A69-A786-41593516BEF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8BF39E3-0331-B6C0-6669-DA4A1049F43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DE574CC-48B6-3BE6-89F5-CFF01C7EDEF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4ACAC48-31B4-D48E-A0FE-D4153FE78244}"/>
              </a:ext>
            </a:extLst>
          </p:cNvPr>
          <p:cNvSpPr>
            <a:spLocks noGrp="1"/>
          </p:cNvSpPr>
          <p:nvPr>
            <p:ph type="dt" sz="half" idx="10"/>
          </p:nvPr>
        </p:nvSpPr>
        <p:spPr/>
        <p:txBody>
          <a:bodyPr/>
          <a:lstStyle/>
          <a:p>
            <a:fld id="{C60597F3-51AE-4072-B9CC-3A7D804248D9}" type="datetimeFigureOut">
              <a:rPr lang="en-US" smtClean="0"/>
              <a:t>4/28/2025</a:t>
            </a:fld>
            <a:endParaRPr lang="en-US"/>
          </a:p>
        </p:txBody>
      </p:sp>
      <p:sp>
        <p:nvSpPr>
          <p:cNvPr id="6" name="Footer Placeholder 5">
            <a:extLst>
              <a:ext uri="{FF2B5EF4-FFF2-40B4-BE49-F238E27FC236}">
                <a16:creationId xmlns:a16="http://schemas.microsoft.com/office/drawing/2014/main" id="{C9C48008-5226-FA0A-A48B-C711FD2E3F7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AA81D17-4E26-DFEA-AD85-7ADDD9154F2C}"/>
              </a:ext>
            </a:extLst>
          </p:cNvPr>
          <p:cNvSpPr>
            <a:spLocks noGrp="1"/>
          </p:cNvSpPr>
          <p:nvPr>
            <p:ph type="sldNum" sz="quarter" idx="12"/>
          </p:nvPr>
        </p:nvSpPr>
        <p:spPr/>
        <p:txBody>
          <a:bodyPr/>
          <a:lstStyle/>
          <a:p>
            <a:fld id="{79453553-52B6-44F0-B9FD-3CB6099AF6D8}" type="slidenum">
              <a:rPr lang="en-US" smtClean="0"/>
              <a:t>‹#›</a:t>
            </a:fld>
            <a:endParaRPr lang="en-US"/>
          </a:p>
        </p:txBody>
      </p:sp>
    </p:spTree>
    <p:extLst>
      <p:ext uri="{BB962C8B-B14F-4D97-AF65-F5344CB8AC3E}">
        <p14:creationId xmlns:p14="http://schemas.microsoft.com/office/powerpoint/2010/main" val="4054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44720-7AFD-6460-7F28-14A9B58F152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4EE135B-49FA-874B-603D-E9CC9768AD8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05DDD1-E872-0417-6623-4709CE07A71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613FF59-90C8-E80B-823F-71512F753D7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ECA3B93-D344-078A-6474-3D6DEF8B163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90EA2FF-8AC7-D019-FF6A-2DBC0690F75C}"/>
              </a:ext>
            </a:extLst>
          </p:cNvPr>
          <p:cNvSpPr>
            <a:spLocks noGrp="1"/>
          </p:cNvSpPr>
          <p:nvPr>
            <p:ph type="dt" sz="half" idx="10"/>
          </p:nvPr>
        </p:nvSpPr>
        <p:spPr/>
        <p:txBody>
          <a:bodyPr/>
          <a:lstStyle/>
          <a:p>
            <a:fld id="{C60597F3-51AE-4072-B9CC-3A7D804248D9}" type="datetimeFigureOut">
              <a:rPr lang="en-US" smtClean="0"/>
              <a:t>4/28/2025</a:t>
            </a:fld>
            <a:endParaRPr lang="en-US"/>
          </a:p>
        </p:txBody>
      </p:sp>
      <p:sp>
        <p:nvSpPr>
          <p:cNvPr id="8" name="Footer Placeholder 7">
            <a:extLst>
              <a:ext uri="{FF2B5EF4-FFF2-40B4-BE49-F238E27FC236}">
                <a16:creationId xmlns:a16="http://schemas.microsoft.com/office/drawing/2014/main" id="{67534497-50D9-3502-7315-35A4C918940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D106F22-4012-59B7-61A3-273CCB29A254}"/>
              </a:ext>
            </a:extLst>
          </p:cNvPr>
          <p:cNvSpPr>
            <a:spLocks noGrp="1"/>
          </p:cNvSpPr>
          <p:nvPr>
            <p:ph type="sldNum" sz="quarter" idx="12"/>
          </p:nvPr>
        </p:nvSpPr>
        <p:spPr/>
        <p:txBody>
          <a:bodyPr/>
          <a:lstStyle/>
          <a:p>
            <a:fld id="{79453553-52B6-44F0-B9FD-3CB6099AF6D8}" type="slidenum">
              <a:rPr lang="en-US" smtClean="0"/>
              <a:t>‹#›</a:t>
            </a:fld>
            <a:endParaRPr lang="en-US"/>
          </a:p>
        </p:txBody>
      </p:sp>
    </p:spTree>
    <p:extLst>
      <p:ext uri="{BB962C8B-B14F-4D97-AF65-F5344CB8AC3E}">
        <p14:creationId xmlns:p14="http://schemas.microsoft.com/office/powerpoint/2010/main" val="35102003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5A2B5F-BCAD-D7C6-C306-6398024A3C0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20D6DB5-2CA7-20F6-3FE4-3E1096C4DAE9}"/>
              </a:ext>
            </a:extLst>
          </p:cNvPr>
          <p:cNvSpPr>
            <a:spLocks noGrp="1"/>
          </p:cNvSpPr>
          <p:nvPr>
            <p:ph type="dt" sz="half" idx="10"/>
          </p:nvPr>
        </p:nvSpPr>
        <p:spPr/>
        <p:txBody>
          <a:bodyPr/>
          <a:lstStyle/>
          <a:p>
            <a:fld id="{C60597F3-51AE-4072-B9CC-3A7D804248D9}" type="datetimeFigureOut">
              <a:rPr lang="en-US" smtClean="0"/>
              <a:t>4/28/2025</a:t>
            </a:fld>
            <a:endParaRPr lang="en-US"/>
          </a:p>
        </p:txBody>
      </p:sp>
      <p:sp>
        <p:nvSpPr>
          <p:cNvPr id="4" name="Footer Placeholder 3">
            <a:extLst>
              <a:ext uri="{FF2B5EF4-FFF2-40B4-BE49-F238E27FC236}">
                <a16:creationId xmlns:a16="http://schemas.microsoft.com/office/drawing/2014/main" id="{F57B326B-C884-B8C7-4BF3-7B2DB846AA7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A1383A1-20A0-DA7D-B5FC-1F8A727FD4AA}"/>
              </a:ext>
            </a:extLst>
          </p:cNvPr>
          <p:cNvSpPr>
            <a:spLocks noGrp="1"/>
          </p:cNvSpPr>
          <p:nvPr>
            <p:ph type="sldNum" sz="quarter" idx="12"/>
          </p:nvPr>
        </p:nvSpPr>
        <p:spPr/>
        <p:txBody>
          <a:bodyPr/>
          <a:lstStyle/>
          <a:p>
            <a:fld id="{79453553-52B6-44F0-B9FD-3CB6099AF6D8}" type="slidenum">
              <a:rPr lang="en-US" smtClean="0"/>
              <a:t>‹#›</a:t>
            </a:fld>
            <a:endParaRPr lang="en-US"/>
          </a:p>
        </p:txBody>
      </p:sp>
    </p:spTree>
    <p:extLst>
      <p:ext uri="{BB962C8B-B14F-4D97-AF65-F5344CB8AC3E}">
        <p14:creationId xmlns:p14="http://schemas.microsoft.com/office/powerpoint/2010/main" val="37930021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DB5A6A9-8D5B-7ED3-B238-3DD5DECD094C}"/>
              </a:ext>
            </a:extLst>
          </p:cNvPr>
          <p:cNvSpPr>
            <a:spLocks noGrp="1"/>
          </p:cNvSpPr>
          <p:nvPr>
            <p:ph type="dt" sz="half" idx="10"/>
          </p:nvPr>
        </p:nvSpPr>
        <p:spPr/>
        <p:txBody>
          <a:bodyPr/>
          <a:lstStyle/>
          <a:p>
            <a:fld id="{C60597F3-51AE-4072-B9CC-3A7D804248D9}" type="datetimeFigureOut">
              <a:rPr lang="en-US" smtClean="0"/>
              <a:t>4/28/2025</a:t>
            </a:fld>
            <a:endParaRPr lang="en-US"/>
          </a:p>
        </p:txBody>
      </p:sp>
      <p:sp>
        <p:nvSpPr>
          <p:cNvPr id="3" name="Footer Placeholder 2">
            <a:extLst>
              <a:ext uri="{FF2B5EF4-FFF2-40B4-BE49-F238E27FC236}">
                <a16:creationId xmlns:a16="http://schemas.microsoft.com/office/drawing/2014/main" id="{1E1D465A-65C3-2803-00C2-7394C7412EF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993E76D-7E16-82F2-F578-186BBB75414F}"/>
              </a:ext>
            </a:extLst>
          </p:cNvPr>
          <p:cNvSpPr>
            <a:spLocks noGrp="1"/>
          </p:cNvSpPr>
          <p:nvPr>
            <p:ph type="sldNum" sz="quarter" idx="12"/>
          </p:nvPr>
        </p:nvSpPr>
        <p:spPr/>
        <p:txBody>
          <a:bodyPr/>
          <a:lstStyle/>
          <a:p>
            <a:fld id="{79453553-52B6-44F0-B9FD-3CB6099AF6D8}" type="slidenum">
              <a:rPr lang="en-US" smtClean="0"/>
              <a:t>‹#›</a:t>
            </a:fld>
            <a:endParaRPr lang="en-US"/>
          </a:p>
        </p:txBody>
      </p:sp>
    </p:spTree>
    <p:extLst>
      <p:ext uri="{BB962C8B-B14F-4D97-AF65-F5344CB8AC3E}">
        <p14:creationId xmlns:p14="http://schemas.microsoft.com/office/powerpoint/2010/main" val="18892393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05661-350F-FEF8-59BD-3ABF7F4951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C61509C-43C8-CDAF-7756-CB82A3B2F80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0E976E3-7E5C-B633-AE84-F9609B6DB3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8507A1-3585-30EB-AB3D-599C71779A42}"/>
              </a:ext>
            </a:extLst>
          </p:cNvPr>
          <p:cNvSpPr>
            <a:spLocks noGrp="1"/>
          </p:cNvSpPr>
          <p:nvPr>
            <p:ph type="dt" sz="half" idx="10"/>
          </p:nvPr>
        </p:nvSpPr>
        <p:spPr/>
        <p:txBody>
          <a:bodyPr/>
          <a:lstStyle/>
          <a:p>
            <a:fld id="{C60597F3-51AE-4072-B9CC-3A7D804248D9}" type="datetimeFigureOut">
              <a:rPr lang="en-US" smtClean="0"/>
              <a:t>4/28/2025</a:t>
            </a:fld>
            <a:endParaRPr lang="en-US"/>
          </a:p>
        </p:txBody>
      </p:sp>
      <p:sp>
        <p:nvSpPr>
          <p:cNvPr id="6" name="Footer Placeholder 5">
            <a:extLst>
              <a:ext uri="{FF2B5EF4-FFF2-40B4-BE49-F238E27FC236}">
                <a16:creationId xmlns:a16="http://schemas.microsoft.com/office/drawing/2014/main" id="{9C84CA62-1F48-E1AB-76D3-7B115605E99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C1F85EE-0755-D02A-9DD3-742763515CD4}"/>
              </a:ext>
            </a:extLst>
          </p:cNvPr>
          <p:cNvSpPr>
            <a:spLocks noGrp="1"/>
          </p:cNvSpPr>
          <p:nvPr>
            <p:ph type="sldNum" sz="quarter" idx="12"/>
          </p:nvPr>
        </p:nvSpPr>
        <p:spPr/>
        <p:txBody>
          <a:bodyPr/>
          <a:lstStyle/>
          <a:p>
            <a:fld id="{79453553-52B6-44F0-B9FD-3CB6099AF6D8}" type="slidenum">
              <a:rPr lang="en-US" smtClean="0"/>
              <a:t>‹#›</a:t>
            </a:fld>
            <a:endParaRPr lang="en-US"/>
          </a:p>
        </p:txBody>
      </p:sp>
    </p:spTree>
    <p:extLst>
      <p:ext uri="{BB962C8B-B14F-4D97-AF65-F5344CB8AC3E}">
        <p14:creationId xmlns:p14="http://schemas.microsoft.com/office/powerpoint/2010/main" val="22466134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E5DBA5-2B79-F5AA-B1B4-B88BC5CCC8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44ECE18-2B1F-D216-1869-5926EA36532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3BAAC5F-30C0-870D-EEF8-14DD68F54E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CFB79DD-6F64-BEA2-7A52-87B449999221}"/>
              </a:ext>
            </a:extLst>
          </p:cNvPr>
          <p:cNvSpPr>
            <a:spLocks noGrp="1"/>
          </p:cNvSpPr>
          <p:nvPr>
            <p:ph type="dt" sz="half" idx="10"/>
          </p:nvPr>
        </p:nvSpPr>
        <p:spPr/>
        <p:txBody>
          <a:bodyPr/>
          <a:lstStyle/>
          <a:p>
            <a:fld id="{C60597F3-51AE-4072-B9CC-3A7D804248D9}" type="datetimeFigureOut">
              <a:rPr lang="en-US" smtClean="0"/>
              <a:t>4/28/2025</a:t>
            </a:fld>
            <a:endParaRPr lang="en-US"/>
          </a:p>
        </p:txBody>
      </p:sp>
      <p:sp>
        <p:nvSpPr>
          <p:cNvPr id="6" name="Footer Placeholder 5">
            <a:extLst>
              <a:ext uri="{FF2B5EF4-FFF2-40B4-BE49-F238E27FC236}">
                <a16:creationId xmlns:a16="http://schemas.microsoft.com/office/drawing/2014/main" id="{9931D4D1-780F-5BD7-FD65-7D0CE78E38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F293CFF-5DB6-8AB2-EA13-1A89D34F84E6}"/>
              </a:ext>
            </a:extLst>
          </p:cNvPr>
          <p:cNvSpPr>
            <a:spLocks noGrp="1"/>
          </p:cNvSpPr>
          <p:nvPr>
            <p:ph type="sldNum" sz="quarter" idx="12"/>
          </p:nvPr>
        </p:nvSpPr>
        <p:spPr/>
        <p:txBody>
          <a:bodyPr/>
          <a:lstStyle/>
          <a:p>
            <a:fld id="{79453553-52B6-44F0-B9FD-3CB6099AF6D8}" type="slidenum">
              <a:rPr lang="en-US" smtClean="0"/>
              <a:t>‹#›</a:t>
            </a:fld>
            <a:endParaRPr lang="en-US"/>
          </a:p>
        </p:txBody>
      </p:sp>
    </p:spTree>
    <p:extLst>
      <p:ext uri="{BB962C8B-B14F-4D97-AF65-F5344CB8AC3E}">
        <p14:creationId xmlns:p14="http://schemas.microsoft.com/office/powerpoint/2010/main" val="84642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3CF17E7-5864-5EEF-85BF-5722F50429F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07B2EA1-7580-0BC6-6871-4BF8BD63E99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073BAC-8E3D-F730-D793-1D2A7CB2244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60597F3-51AE-4072-B9CC-3A7D804248D9}" type="datetimeFigureOut">
              <a:rPr lang="en-US" smtClean="0"/>
              <a:t>4/28/2025</a:t>
            </a:fld>
            <a:endParaRPr lang="en-US"/>
          </a:p>
        </p:txBody>
      </p:sp>
      <p:sp>
        <p:nvSpPr>
          <p:cNvPr id="5" name="Footer Placeholder 4">
            <a:extLst>
              <a:ext uri="{FF2B5EF4-FFF2-40B4-BE49-F238E27FC236}">
                <a16:creationId xmlns:a16="http://schemas.microsoft.com/office/drawing/2014/main" id="{9DF34BF3-7880-2198-A921-27DAAB7D5F7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C95A7EC-5DB7-5481-E2DE-6D3CD42F43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9453553-52B6-44F0-B9FD-3CB6099AF6D8}" type="slidenum">
              <a:rPr lang="en-US" smtClean="0"/>
              <a:t>‹#›</a:t>
            </a:fld>
            <a:endParaRPr lang="en-US"/>
          </a:p>
        </p:txBody>
      </p:sp>
    </p:spTree>
    <p:extLst>
      <p:ext uri="{BB962C8B-B14F-4D97-AF65-F5344CB8AC3E}">
        <p14:creationId xmlns:p14="http://schemas.microsoft.com/office/powerpoint/2010/main" val="18058840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DF9858-DB5C-004D-E799-C494BCD89E4D}"/>
              </a:ext>
            </a:extLst>
          </p:cNvPr>
          <p:cNvSpPr>
            <a:spLocks noGrp="1"/>
          </p:cNvSpPr>
          <p:nvPr>
            <p:ph type="ctrTitle"/>
          </p:nvPr>
        </p:nvSpPr>
        <p:spPr>
          <a:xfrm>
            <a:off x="1524000" y="1122363"/>
            <a:ext cx="9144000" cy="3276642"/>
          </a:xfrm>
        </p:spPr>
        <p:txBody>
          <a:bodyPr>
            <a:normAutofit fontScale="90000"/>
          </a:bodyPr>
          <a:lstStyle/>
          <a:p>
            <a:r>
              <a:rPr lang="en-US" sz="5300" dirty="0"/>
              <a:t>The core issue surrounding this topic of minimum buildable lot size is: </a:t>
            </a:r>
            <a:br>
              <a:rPr lang="en-US" sz="5300" dirty="0"/>
            </a:br>
            <a:r>
              <a:rPr lang="en-US" sz="9600" dirty="0"/>
              <a:t>Property Rights</a:t>
            </a:r>
          </a:p>
        </p:txBody>
      </p:sp>
    </p:spTree>
    <p:extLst>
      <p:ext uri="{BB962C8B-B14F-4D97-AF65-F5344CB8AC3E}">
        <p14:creationId xmlns:p14="http://schemas.microsoft.com/office/powerpoint/2010/main" val="6468459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60B6EFA-B91D-07E7-0C12-025D524E77B0}"/>
              </a:ext>
            </a:extLst>
          </p:cNvPr>
          <p:cNvSpPr>
            <a:spLocks noGrp="1"/>
          </p:cNvSpPr>
          <p:nvPr>
            <p:ph idx="1"/>
          </p:nvPr>
        </p:nvSpPr>
        <p:spPr>
          <a:xfrm>
            <a:off x="838199" y="877330"/>
            <a:ext cx="10937790" cy="5615544"/>
          </a:xfrm>
        </p:spPr>
        <p:txBody>
          <a:bodyPr>
            <a:normAutofit lnSpcReduction="10000"/>
          </a:bodyPr>
          <a:lstStyle/>
          <a:p>
            <a:pPr marL="0" indent="0">
              <a:buNone/>
            </a:pPr>
            <a:r>
              <a:rPr lang="en-US" dirty="0"/>
              <a:t>We can debate things like:</a:t>
            </a:r>
          </a:p>
          <a:p>
            <a:r>
              <a:rPr lang="en-US" dirty="0"/>
              <a:t>Strains on infrastructure</a:t>
            </a:r>
          </a:p>
          <a:p>
            <a:pPr marL="0" indent="0">
              <a:buNone/>
            </a:pPr>
            <a:r>
              <a:rPr lang="en-US" dirty="0"/>
              <a:t>	A. Yes growth does require proper planning and attention to 	infrastructure.</a:t>
            </a:r>
          </a:p>
          <a:p>
            <a:pPr marL="0" indent="0">
              <a:buNone/>
            </a:pPr>
            <a:r>
              <a:rPr lang="en-US" dirty="0"/>
              <a:t>	B. The current water and wastewater expansion projects will 	allow for significant growth support, including smaller lots.  </a:t>
            </a:r>
          </a:p>
          <a:p>
            <a:pPr marL="0" indent="0">
              <a:buNone/>
            </a:pPr>
            <a:r>
              <a:rPr lang="en-US" dirty="0"/>
              <a:t>	C. Fact is that the more connections allows for costs to be 	spread out which can actually help the city maintain lower utility 	rates 	while 	dealing with rising cost challenges. </a:t>
            </a:r>
          </a:p>
          <a:p>
            <a:pPr marL="0" indent="0">
              <a:buNone/>
            </a:pPr>
            <a:r>
              <a:rPr lang="en-US" dirty="0"/>
              <a:t>	D. Roads are the biggest current challenge for the city; we are in 	the process of developing a Master Transportation Plan that will 	allow us to implement a Road Impact fee which could greatly 	help fund road improvements. </a:t>
            </a:r>
          </a:p>
          <a:p>
            <a:endParaRPr lang="en-US" dirty="0"/>
          </a:p>
        </p:txBody>
      </p:sp>
    </p:spTree>
    <p:extLst>
      <p:ext uri="{BB962C8B-B14F-4D97-AF65-F5344CB8AC3E}">
        <p14:creationId xmlns:p14="http://schemas.microsoft.com/office/powerpoint/2010/main" val="3065539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BC1171D-5067-76C5-87EF-644EF4909E56}"/>
              </a:ext>
            </a:extLst>
          </p:cNvPr>
          <p:cNvSpPr>
            <a:spLocks noGrp="1"/>
          </p:cNvSpPr>
          <p:nvPr>
            <p:ph idx="1"/>
          </p:nvPr>
        </p:nvSpPr>
        <p:spPr>
          <a:xfrm>
            <a:off x="838200" y="395416"/>
            <a:ext cx="10515600" cy="6190735"/>
          </a:xfrm>
        </p:spPr>
        <p:txBody>
          <a:bodyPr>
            <a:normAutofit fontScale="70000" lnSpcReduction="20000"/>
          </a:bodyPr>
          <a:lstStyle/>
          <a:p>
            <a:pPr marL="0" indent="0">
              <a:buNone/>
            </a:pPr>
            <a:r>
              <a:rPr lang="en-US" sz="4000" dirty="0"/>
              <a:t>There is no debate regarding the cities need for additional revenue to continue to operate effectively.</a:t>
            </a:r>
          </a:p>
          <a:p>
            <a:pPr marL="0" indent="0">
              <a:buNone/>
            </a:pPr>
            <a:endParaRPr lang="en-US" sz="4000" dirty="0"/>
          </a:p>
          <a:p>
            <a:pPr marL="0" indent="0">
              <a:buNone/>
            </a:pPr>
            <a:r>
              <a:rPr lang="en-US" sz="4000" dirty="0"/>
              <a:t>Will allowing smaller buildable lot size down to .5 acres solve the cities revenue shortages? Absolutely not, however;</a:t>
            </a:r>
          </a:p>
          <a:p>
            <a:r>
              <a:rPr lang="en-US" sz="4000" dirty="0"/>
              <a:t>It’s a fact that more connections brings significantly more income when factoring in the efficiencies of more connections per block and the additional revenue from impact fees. Our utilities department managers confirm this fact.</a:t>
            </a:r>
          </a:p>
          <a:p>
            <a:r>
              <a:rPr lang="en-US" sz="4000" dirty="0"/>
              <a:t>Utility rates pay for infrastructure, not property taxes.</a:t>
            </a:r>
          </a:p>
          <a:p>
            <a:r>
              <a:rPr lang="en-US" sz="4000" dirty="0"/>
              <a:t>Less connections means higher utility rates.</a:t>
            </a:r>
          </a:p>
          <a:p>
            <a:r>
              <a:rPr lang="en-US" sz="4000" dirty="0"/>
              <a:t>More buildable lots directly brings more tax revenue. </a:t>
            </a:r>
          </a:p>
          <a:p>
            <a:r>
              <a:rPr lang="en-US" sz="4000" dirty="0"/>
              <a:t>Future property tax rates will have to be raised more if there are less homes. </a:t>
            </a:r>
          </a:p>
          <a:p>
            <a:endParaRPr lang="en-US" dirty="0"/>
          </a:p>
          <a:p>
            <a:pPr marL="0" indent="0">
              <a:buNone/>
            </a:pPr>
            <a:r>
              <a:rPr lang="en-US" dirty="0"/>
              <a:t>	</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8838917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25E69B8-A0AB-51B3-2220-3FBF6D3CB289}"/>
              </a:ext>
            </a:extLst>
          </p:cNvPr>
          <p:cNvSpPr>
            <a:spLocks noGrp="1"/>
          </p:cNvSpPr>
          <p:nvPr>
            <p:ph idx="1"/>
          </p:nvPr>
        </p:nvSpPr>
        <p:spPr>
          <a:xfrm>
            <a:off x="838200" y="889686"/>
            <a:ext cx="10515600" cy="5287277"/>
          </a:xfrm>
        </p:spPr>
        <p:txBody>
          <a:bodyPr/>
          <a:lstStyle/>
          <a:p>
            <a:pPr marL="0" indent="0">
              <a:buNone/>
            </a:pPr>
            <a:r>
              <a:rPr lang="en-US" dirty="0"/>
              <a:t>It’s a fact that many people want the larger lots for the ability to have: </a:t>
            </a:r>
          </a:p>
          <a:p>
            <a:r>
              <a:rPr lang="en-US" dirty="0"/>
              <a:t>Large animal</a:t>
            </a:r>
          </a:p>
          <a:p>
            <a:r>
              <a:rPr lang="en-US" dirty="0"/>
              <a:t>Bigger Gardens and/or orchards</a:t>
            </a:r>
          </a:p>
          <a:p>
            <a:r>
              <a:rPr lang="en-US" dirty="0"/>
              <a:t>Room for more out building </a:t>
            </a:r>
          </a:p>
          <a:p>
            <a:r>
              <a:rPr lang="en-US" dirty="0"/>
              <a:t>More open space</a:t>
            </a:r>
          </a:p>
          <a:p>
            <a:r>
              <a:rPr lang="en-US" dirty="0"/>
              <a:t>More cushion from neighbor’s </a:t>
            </a:r>
          </a:p>
          <a:p>
            <a:endParaRPr lang="en-US" dirty="0"/>
          </a:p>
        </p:txBody>
      </p:sp>
    </p:spTree>
    <p:extLst>
      <p:ext uri="{BB962C8B-B14F-4D97-AF65-F5344CB8AC3E}">
        <p14:creationId xmlns:p14="http://schemas.microsoft.com/office/powerpoint/2010/main" val="37032770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4F0A692-94CE-6F8A-71E9-76EA194FF5FA}"/>
              </a:ext>
            </a:extLst>
          </p:cNvPr>
          <p:cNvSpPr>
            <a:spLocks noGrp="1"/>
          </p:cNvSpPr>
          <p:nvPr>
            <p:ph idx="1"/>
          </p:nvPr>
        </p:nvSpPr>
        <p:spPr>
          <a:xfrm>
            <a:off x="838200" y="1013254"/>
            <a:ext cx="10515600" cy="5163709"/>
          </a:xfrm>
        </p:spPr>
        <p:txBody>
          <a:bodyPr/>
          <a:lstStyle/>
          <a:p>
            <a:pPr marL="0" indent="0">
              <a:buNone/>
            </a:pPr>
            <a:r>
              <a:rPr lang="en-US" dirty="0"/>
              <a:t>It’s a fact that some people want the option of smaller lots as: </a:t>
            </a:r>
          </a:p>
          <a:p>
            <a:r>
              <a:rPr lang="en-US" dirty="0"/>
              <a:t>That’s what they can afford</a:t>
            </a:r>
          </a:p>
          <a:p>
            <a:r>
              <a:rPr lang="en-US" dirty="0"/>
              <a:t>That’s what they can or are willing to maintain</a:t>
            </a:r>
          </a:p>
          <a:p>
            <a:r>
              <a:rPr lang="en-US" dirty="0"/>
              <a:t>It allows for property equity to be achieved if larger lots can be split</a:t>
            </a:r>
          </a:p>
          <a:p>
            <a:r>
              <a:rPr lang="en-US" dirty="0"/>
              <a:t>They can't afford for utility rates to be raised</a:t>
            </a:r>
          </a:p>
          <a:p>
            <a:r>
              <a:rPr lang="en-US" dirty="0"/>
              <a:t>They can't afford for their property tax’s to be raised</a:t>
            </a:r>
          </a:p>
          <a:p>
            <a:r>
              <a:rPr lang="en-US" dirty="0"/>
              <a:t>Open space is not as important as affordability </a:t>
            </a:r>
          </a:p>
          <a:p>
            <a:endParaRPr lang="en-US" dirty="0"/>
          </a:p>
          <a:p>
            <a:endParaRPr lang="en-US" dirty="0"/>
          </a:p>
          <a:p>
            <a:endParaRPr lang="en-US" dirty="0"/>
          </a:p>
        </p:txBody>
      </p:sp>
    </p:spTree>
    <p:extLst>
      <p:ext uri="{BB962C8B-B14F-4D97-AF65-F5344CB8AC3E}">
        <p14:creationId xmlns:p14="http://schemas.microsoft.com/office/powerpoint/2010/main" val="32198306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A314BFB-9042-C21B-7F67-4D96293F618E}"/>
              </a:ext>
            </a:extLst>
          </p:cNvPr>
          <p:cNvSpPr>
            <a:spLocks noGrp="1"/>
          </p:cNvSpPr>
          <p:nvPr>
            <p:ph idx="1"/>
          </p:nvPr>
        </p:nvSpPr>
        <p:spPr>
          <a:xfrm>
            <a:off x="838200" y="321276"/>
            <a:ext cx="10515600" cy="6240162"/>
          </a:xfrm>
        </p:spPr>
        <p:txBody>
          <a:bodyPr>
            <a:normAutofit lnSpcReduction="10000"/>
          </a:bodyPr>
          <a:lstStyle/>
          <a:p>
            <a:pPr marL="0" indent="0">
              <a:buNone/>
            </a:pPr>
            <a:r>
              <a:rPr lang="en-US" sz="4000" b="1" u="sng" dirty="0"/>
              <a:t>In conclusion </a:t>
            </a:r>
          </a:p>
          <a:p>
            <a:r>
              <a:rPr lang="en-US" dirty="0"/>
              <a:t>We can debate these and other facts all night long, and both sides have what they believe to be relevant facts. So, to me the bottom line is this just boils down to what I believe the core of the issue is and that is </a:t>
            </a:r>
            <a:r>
              <a:rPr lang="en-US" i="1" dirty="0"/>
              <a:t>“</a:t>
            </a:r>
            <a:r>
              <a:rPr lang="en-US" b="1" i="1" u="sng" dirty="0"/>
              <a:t>Common Law Property Rights</a:t>
            </a:r>
            <a:r>
              <a:rPr lang="en-US" i="1" dirty="0"/>
              <a:t>”</a:t>
            </a:r>
          </a:p>
          <a:p>
            <a:r>
              <a:rPr lang="en-US" dirty="0"/>
              <a:t> Allowing people to </a:t>
            </a:r>
            <a:r>
              <a:rPr lang="en-US" b="1" u="sng" dirty="0"/>
              <a:t>choose</a:t>
            </a:r>
            <a:r>
              <a:rPr lang="en-US" dirty="0"/>
              <a:t> what is best for them.</a:t>
            </a:r>
          </a:p>
          <a:p>
            <a:r>
              <a:rPr lang="en-US" dirty="0"/>
              <a:t>.5 acre minimum is more reasonable.</a:t>
            </a:r>
          </a:p>
          <a:p>
            <a:r>
              <a:rPr lang="en-US" dirty="0"/>
              <a:t>The city should not be forcing larger lots just because of the historical District.</a:t>
            </a:r>
          </a:p>
          <a:p>
            <a:r>
              <a:rPr lang="en-US" dirty="0"/>
              <a:t>We should support the Historical District designation but not at the expense of alienating an individuals' property rights, </a:t>
            </a:r>
            <a:r>
              <a:rPr lang="en-US" b="1" u="sng" dirty="0"/>
              <a:t>both are achievable.  </a:t>
            </a:r>
          </a:p>
          <a:p>
            <a:pPr marL="0" indent="0">
              <a:buNone/>
            </a:pPr>
            <a:endParaRPr lang="en-US" dirty="0"/>
          </a:p>
          <a:p>
            <a:pPr marL="0" indent="0">
              <a:buNone/>
            </a:pPr>
            <a:r>
              <a:rPr lang="en-US" dirty="0"/>
              <a:t>Thank you, Randy Strate  </a:t>
            </a:r>
          </a:p>
          <a:p>
            <a:pPr marL="0" indent="0">
              <a:buNone/>
            </a:pPr>
            <a:endParaRPr lang="en-US" dirty="0"/>
          </a:p>
        </p:txBody>
      </p:sp>
    </p:spTree>
    <p:extLst>
      <p:ext uri="{BB962C8B-B14F-4D97-AF65-F5344CB8AC3E}">
        <p14:creationId xmlns:p14="http://schemas.microsoft.com/office/powerpoint/2010/main" val="18093481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DE3F0-B219-008D-C313-38646AAFA6A8}"/>
              </a:ext>
            </a:extLst>
          </p:cNvPr>
          <p:cNvSpPr>
            <a:spLocks noGrp="1"/>
          </p:cNvSpPr>
          <p:nvPr>
            <p:ph type="title"/>
          </p:nvPr>
        </p:nvSpPr>
        <p:spPr>
          <a:xfrm>
            <a:off x="838200" y="365126"/>
            <a:ext cx="10515600" cy="1031188"/>
          </a:xfrm>
        </p:spPr>
        <p:txBody>
          <a:bodyPr>
            <a:normAutofit/>
          </a:bodyPr>
          <a:lstStyle/>
          <a:p>
            <a:r>
              <a:rPr lang="en-US" dirty="0"/>
              <a:t>SCMC 11-1-2: Definitions states</a:t>
            </a:r>
          </a:p>
        </p:txBody>
      </p:sp>
      <p:sp>
        <p:nvSpPr>
          <p:cNvPr id="3" name="Content Placeholder 2">
            <a:extLst>
              <a:ext uri="{FF2B5EF4-FFF2-40B4-BE49-F238E27FC236}">
                <a16:creationId xmlns:a16="http://schemas.microsoft.com/office/drawing/2014/main" id="{8C230297-5C2A-2394-2967-E19CA797BA97}"/>
              </a:ext>
            </a:extLst>
          </p:cNvPr>
          <p:cNvSpPr>
            <a:spLocks noGrp="1"/>
          </p:cNvSpPr>
          <p:nvPr>
            <p:ph idx="1"/>
          </p:nvPr>
        </p:nvSpPr>
        <p:spPr>
          <a:xfrm>
            <a:off x="838200" y="1581666"/>
            <a:ext cx="10515600" cy="4911208"/>
          </a:xfrm>
        </p:spPr>
        <p:txBody>
          <a:bodyPr>
            <a:noAutofit/>
          </a:bodyPr>
          <a:lstStyle/>
          <a:p>
            <a:r>
              <a:rPr lang="en-US" sz="3200" b="0" i="0" dirty="0">
                <a:solidFill>
                  <a:srgbClr val="515967"/>
                </a:solidFill>
                <a:effectLst/>
                <a:latin typeface="Roboto Slab" pitchFamily="2" charset="0"/>
              </a:rPr>
              <a:t>USE BY RIGHT: The right to ownership and unrestricted use of property is a basic right granted by the constitution of the United States of America. </a:t>
            </a:r>
            <a:r>
              <a:rPr lang="en-US" sz="3200" b="0" i="0" u="sng" dirty="0">
                <a:solidFill>
                  <a:srgbClr val="515967"/>
                </a:solidFill>
                <a:effectLst/>
                <a:latin typeface="Roboto Slab" pitchFamily="2" charset="0"/>
              </a:rPr>
              <a:t>When necessary</a:t>
            </a:r>
            <a:r>
              <a:rPr lang="en-US" sz="3200" b="0" i="0" dirty="0">
                <a:solidFill>
                  <a:srgbClr val="515967"/>
                </a:solidFill>
                <a:effectLst/>
                <a:latin typeface="Roboto Slab" pitchFamily="2" charset="0"/>
              </a:rPr>
              <a:t>, legislative acts, laws, and ordinances are enacted to protect the health, safety, and general welfare of all concerned. If no law is in place to restrict a use or activity, such use or activity is assumed to be legal by common-law right or "use by right", except in cases where the public health, safety, or general welfare is at question. </a:t>
            </a:r>
            <a:endParaRPr lang="en-US" sz="3200" dirty="0"/>
          </a:p>
        </p:txBody>
      </p:sp>
    </p:spTree>
    <p:extLst>
      <p:ext uri="{BB962C8B-B14F-4D97-AF65-F5344CB8AC3E}">
        <p14:creationId xmlns:p14="http://schemas.microsoft.com/office/powerpoint/2010/main" val="1427074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6420EC-767D-ABF0-6F06-D710CCE1109A}"/>
              </a:ext>
            </a:extLst>
          </p:cNvPr>
          <p:cNvSpPr>
            <a:spLocks noGrp="1"/>
          </p:cNvSpPr>
          <p:nvPr>
            <p:ph idx="1"/>
          </p:nvPr>
        </p:nvSpPr>
        <p:spPr/>
        <p:txBody>
          <a:bodyPr>
            <a:normAutofit/>
          </a:bodyPr>
          <a:lstStyle/>
          <a:p>
            <a:r>
              <a:rPr lang="en-US" sz="3200" b="0" i="0" dirty="0">
                <a:solidFill>
                  <a:srgbClr val="515967"/>
                </a:solidFill>
                <a:effectLst/>
                <a:latin typeface="Roboto Slab" pitchFamily="2" charset="0"/>
              </a:rPr>
              <a:t>Because zoning ordinances are in derogation of a property owner's common-law right to unrestricted use of his or her property, provision therein restricting property uses should be strictly construed and provisions permitting property use should be liberally construed in favor of the property owner. </a:t>
            </a:r>
          </a:p>
        </p:txBody>
      </p:sp>
    </p:spTree>
    <p:extLst>
      <p:ext uri="{BB962C8B-B14F-4D97-AF65-F5344CB8AC3E}">
        <p14:creationId xmlns:p14="http://schemas.microsoft.com/office/powerpoint/2010/main" val="41984812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3B5F158-3DA4-9021-2F10-ABF893924FB5}"/>
              </a:ext>
            </a:extLst>
          </p:cNvPr>
          <p:cNvSpPr>
            <a:spLocks noGrp="1"/>
          </p:cNvSpPr>
          <p:nvPr>
            <p:ph idx="1"/>
          </p:nvPr>
        </p:nvSpPr>
        <p:spPr/>
        <p:txBody>
          <a:bodyPr>
            <a:normAutofit/>
          </a:bodyPr>
          <a:lstStyle/>
          <a:p>
            <a:r>
              <a:rPr lang="en-US" sz="3200" dirty="0"/>
              <a:t>In a nutshell this means that city ordinances should only be in place to promote Public Health, Safety and Well Being of the city and its residences;</a:t>
            </a:r>
          </a:p>
          <a:p>
            <a:r>
              <a:rPr lang="en-US" sz="3200" dirty="0"/>
              <a:t> So, the land use ordinance of minimum buildable lot size should be reasonable and in favor of an individual common law property rights</a:t>
            </a:r>
          </a:p>
        </p:txBody>
      </p:sp>
    </p:spTree>
    <p:extLst>
      <p:ext uri="{BB962C8B-B14F-4D97-AF65-F5344CB8AC3E}">
        <p14:creationId xmlns:p14="http://schemas.microsoft.com/office/powerpoint/2010/main" val="17932355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9A47814-A619-67CD-D184-69D4630E861B}"/>
              </a:ext>
            </a:extLst>
          </p:cNvPr>
          <p:cNvSpPr>
            <a:spLocks noGrp="1"/>
          </p:cNvSpPr>
          <p:nvPr>
            <p:ph idx="1"/>
          </p:nvPr>
        </p:nvSpPr>
        <p:spPr>
          <a:xfrm>
            <a:off x="838200" y="556054"/>
            <a:ext cx="10515600" cy="5620909"/>
          </a:xfrm>
        </p:spPr>
        <p:txBody>
          <a:bodyPr/>
          <a:lstStyle/>
          <a:p>
            <a:pPr marL="0" indent="0">
              <a:buNone/>
            </a:pPr>
            <a:endParaRPr lang="en-US" dirty="0"/>
          </a:p>
          <a:p>
            <a:pPr marL="0" indent="0">
              <a:buNone/>
            </a:pPr>
            <a:r>
              <a:rPr lang="en-US" dirty="0"/>
              <a:t>So the question then is what is a </a:t>
            </a:r>
            <a:r>
              <a:rPr lang="en-US" u="sng" dirty="0"/>
              <a:t>reasonable minimum </a:t>
            </a:r>
            <a:r>
              <a:rPr lang="en-US" dirty="0"/>
              <a:t>lot size that is only in ordinance per the definition to promote:</a:t>
            </a:r>
            <a:r>
              <a:rPr lang="en-US" u="sng" dirty="0"/>
              <a:t> “</a:t>
            </a:r>
            <a:r>
              <a:rPr lang="en-US" sz="2800" b="0" i="0" u="sng" dirty="0">
                <a:solidFill>
                  <a:srgbClr val="515967"/>
                </a:solidFill>
                <a:effectLst/>
                <a:latin typeface="Roboto Slab" pitchFamily="2" charset="0"/>
              </a:rPr>
              <a:t>health, safety, and general welfare,</a:t>
            </a:r>
            <a:r>
              <a:rPr lang="en-US" dirty="0"/>
              <a:t>?</a:t>
            </a:r>
          </a:p>
          <a:p>
            <a:pPr marL="0" indent="0">
              <a:buNone/>
            </a:pPr>
            <a:endParaRPr lang="en-US" dirty="0"/>
          </a:p>
          <a:p>
            <a:pPr marL="0" indent="0">
              <a:buNone/>
            </a:pPr>
            <a:r>
              <a:rPr lang="en-US" dirty="0"/>
              <a:t>1.06 </a:t>
            </a:r>
            <a:r>
              <a:rPr lang="en-US" u="sng" dirty="0"/>
              <a:t>as the minimum </a:t>
            </a:r>
            <a:r>
              <a:rPr lang="en-US" dirty="0"/>
              <a:t>lot size seams unreasonable and alienates common law property rights</a:t>
            </a:r>
          </a:p>
          <a:p>
            <a:pPr marL="0" indent="0">
              <a:buNone/>
            </a:pPr>
            <a:endParaRPr lang="en-US" dirty="0"/>
          </a:p>
          <a:p>
            <a:pPr marL="0" indent="0">
              <a:buNone/>
            </a:pPr>
            <a:r>
              <a:rPr lang="en-US" dirty="0"/>
              <a:t>I believe .5 acres is a more reasonable minimum for Spring City, and history prior to 1994 illustrates this. </a:t>
            </a:r>
          </a:p>
        </p:txBody>
      </p:sp>
    </p:spTree>
    <p:extLst>
      <p:ext uri="{BB962C8B-B14F-4D97-AF65-F5344CB8AC3E}">
        <p14:creationId xmlns:p14="http://schemas.microsoft.com/office/powerpoint/2010/main" val="15490789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FA06E15-A64F-93BB-1D7C-FD19A8E9EF24}"/>
              </a:ext>
            </a:extLst>
          </p:cNvPr>
          <p:cNvSpPr>
            <a:spLocks noGrp="1"/>
          </p:cNvSpPr>
          <p:nvPr>
            <p:ph idx="1"/>
          </p:nvPr>
        </p:nvSpPr>
        <p:spPr>
          <a:xfrm>
            <a:off x="579120" y="518984"/>
            <a:ext cx="11318239" cy="5973890"/>
          </a:xfrm>
        </p:spPr>
        <p:txBody>
          <a:bodyPr/>
          <a:lstStyle/>
          <a:p>
            <a:pPr marL="0" indent="0">
              <a:buNone/>
            </a:pPr>
            <a:r>
              <a:rPr lang="en-US" dirty="0"/>
              <a:t>We can debate things like:</a:t>
            </a:r>
          </a:p>
          <a:p>
            <a:r>
              <a:rPr lang="en-US" dirty="0"/>
              <a:t>Smaller lot size will deteriorate from the “</a:t>
            </a:r>
            <a:r>
              <a:rPr lang="en-US" i="1" dirty="0"/>
              <a:t>Characteristics of Spring City</a:t>
            </a:r>
            <a:r>
              <a:rPr lang="en-US" dirty="0"/>
              <a:t>”</a:t>
            </a:r>
          </a:p>
          <a:p>
            <a:pPr marL="0" indent="0">
              <a:buNone/>
            </a:pPr>
            <a:r>
              <a:rPr lang="en-US" dirty="0"/>
              <a:t>	A. This assertion </a:t>
            </a:r>
            <a:r>
              <a:rPr lang="en-US" u="sng" dirty="0"/>
              <a:t>doesn’t</a:t>
            </a:r>
            <a:r>
              <a:rPr lang="en-US" dirty="0"/>
              <a:t> make sense as for the first 100+ years of 	Spring City 	there was no minimum lot size ordinance, people did 	what worked for them and was not dictated by the city.</a:t>
            </a:r>
          </a:p>
          <a:p>
            <a:pPr marL="0" indent="0">
              <a:buNone/>
            </a:pPr>
            <a:r>
              <a:rPr lang="en-US" dirty="0"/>
              <a:t>	B. </a:t>
            </a:r>
            <a:r>
              <a:rPr lang="en-US" dirty="0">
                <a:effectLst/>
                <a:latin typeface="Aptos" panose="020B0004020202020204" pitchFamily="34" charset="0"/>
                <a:ea typeface="Aptos" panose="020B0004020202020204" pitchFamily="34" charset="0"/>
                <a:cs typeface="Times New Roman" panose="02020603050405020304" pitchFamily="18" charset="0"/>
              </a:rPr>
              <a:t>In 1994 when the 1.06-acre minimum ordinance was enacted 	there were 293 homes. 153 (or 52%) of them were built on less 	than1.06 acre lots. The </a:t>
            </a:r>
            <a:r>
              <a:rPr lang="en-US" u="sng" dirty="0">
                <a:effectLst/>
                <a:latin typeface="Aptos" panose="020B0004020202020204" pitchFamily="34" charset="0"/>
                <a:ea typeface="Aptos" panose="020B0004020202020204" pitchFamily="34" charset="0"/>
                <a:cs typeface="Times New Roman" panose="02020603050405020304" pitchFamily="18" charset="0"/>
              </a:rPr>
              <a:t>average</a:t>
            </a:r>
            <a:r>
              <a:rPr lang="en-US" dirty="0">
                <a:effectLst/>
                <a:latin typeface="Aptos" panose="020B0004020202020204" pitchFamily="34" charset="0"/>
                <a:ea typeface="Aptos" panose="020B0004020202020204" pitchFamily="34" charset="0"/>
                <a:cs typeface="Times New Roman" panose="02020603050405020304" pitchFamily="18" charset="0"/>
              </a:rPr>
              <a:t> size of lots that were smaller than 	the 1.06 acre was .51acre in size. </a:t>
            </a:r>
          </a:p>
          <a:p>
            <a:pPr marL="0" indent="0">
              <a:buNone/>
            </a:pPr>
            <a:r>
              <a:rPr lang="en-US" dirty="0"/>
              <a:t>	D. This naturally created a good mix of larger and smaller lots.</a:t>
            </a:r>
          </a:p>
          <a:p>
            <a:pPr marL="0" indent="0">
              <a:buNone/>
            </a:pPr>
            <a:r>
              <a:rPr lang="en-US" dirty="0"/>
              <a:t>	C. Spring city became what it is with no minimum lot size 	ordinance, people built on the lot size that worked best for them.</a:t>
            </a:r>
          </a:p>
          <a:p>
            <a:pPr marL="0" indent="0">
              <a:buNone/>
            </a:pPr>
            <a:r>
              <a:rPr lang="en-US" dirty="0"/>
              <a:t>	</a:t>
            </a:r>
          </a:p>
        </p:txBody>
      </p:sp>
    </p:spTree>
    <p:extLst>
      <p:ext uri="{BB962C8B-B14F-4D97-AF65-F5344CB8AC3E}">
        <p14:creationId xmlns:p14="http://schemas.microsoft.com/office/powerpoint/2010/main" val="23153459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4B5272A-BD94-4BBD-326E-548064F21F2B}"/>
              </a:ext>
            </a:extLst>
          </p:cNvPr>
          <p:cNvSpPr>
            <a:spLocks noGrp="1"/>
          </p:cNvSpPr>
          <p:nvPr>
            <p:ph idx="1"/>
          </p:nvPr>
        </p:nvSpPr>
        <p:spPr>
          <a:xfrm>
            <a:off x="838200" y="531341"/>
            <a:ext cx="10515600" cy="6050435"/>
          </a:xfrm>
        </p:spPr>
        <p:txBody>
          <a:bodyPr>
            <a:normAutofit lnSpcReduction="10000"/>
          </a:bodyPr>
          <a:lstStyle/>
          <a:p>
            <a:pPr marL="0" indent="0">
              <a:buNone/>
            </a:pPr>
            <a:r>
              <a:rPr lang="en-US" dirty="0"/>
              <a:t>We can debate if:</a:t>
            </a:r>
          </a:p>
          <a:p>
            <a:r>
              <a:rPr lang="en-US" dirty="0"/>
              <a:t> Smaller lots could deteriorate the Agricultural character and opportunities</a:t>
            </a:r>
          </a:p>
          <a:p>
            <a:pPr marL="0" indent="0">
              <a:buNone/>
            </a:pPr>
            <a:r>
              <a:rPr lang="en-US" dirty="0"/>
              <a:t>	A. agriculture was one of the original key elements of Spring 	City, however many </a:t>
            </a:r>
            <a:r>
              <a:rPr lang="en-US" dirty="0" err="1"/>
              <a:t>many</a:t>
            </a:r>
            <a:r>
              <a:rPr lang="en-US" dirty="0"/>
              <a:t> </a:t>
            </a:r>
            <a:r>
              <a:rPr lang="en-US" dirty="0" err="1"/>
              <a:t>many</a:t>
            </a:r>
            <a:r>
              <a:rPr lang="en-US" dirty="0"/>
              <a:t> thing have deteriorated 	agriculture in and around Spring City, smaller lot size had 	nothing to do with it, I can attest to this as I am a farmer.</a:t>
            </a:r>
          </a:p>
          <a:p>
            <a:pPr marL="0" indent="0">
              <a:buNone/>
            </a:pPr>
            <a:r>
              <a:rPr lang="en-US" dirty="0"/>
              <a:t>	B. Enacting a .5-acre minimum lots size </a:t>
            </a:r>
            <a:r>
              <a:rPr lang="en-US" u="sng" dirty="0"/>
              <a:t>WILL NOT </a:t>
            </a:r>
            <a:r>
              <a:rPr lang="en-US" dirty="0"/>
              <a:t>change 	anything regarding an individuals right to have larger lots for 	their agricultural desires, but it should be a landowner’s  	choice of lot size, not dictated by unreasonable city 	ordinances. </a:t>
            </a:r>
          </a:p>
          <a:p>
            <a:pPr marL="0" indent="0">
              <a:buNone/>
            </a:pPr>
            <a:r>
              <a:rPr lang="en-US" dirty="0"/>
              <a:t>	C. The 40+ current lots with large animals and the additional 	40+ that could have will not be affected, people can 	have/keep larger lots if that’s what </a:t>
            </a:r>
            <a:r>
              <a:rPr lang="en-US" u="sng" dirty="0"/>
              <a:t>they want and choose</a:t>
            </a:r>
            <a:r>
              <a:rPr lang="en-US" dirty="0"/>
              <a:t>. </a:t>
            </a:r>
          </a:p>
        </p:txBody>
      </p:sp>
    </p:spTree>
    <p:extLst>
      <p:ext uri="{BB962C8B-B14F-4D97-AF65-F5344CB8AC3E}">
        <p14:creationId xmlns:p14="http://schemas.microsoft.com/office/powerpoint/2010/main" val="30078132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BF4D66-817F-0451-9680-F1FC2E0E2FCE}"/>
              </a:ext>
            </a:extLst>
          </p:cNvPr>
          <p:cNvSpPr>
            <a:spLocks noGrp="1"/>
          </p:cNvSpPr>
          <p:nvPr>
            <p:ph idx="1"/>
          </p:nvPr>
        </p:nvSpPr>
        <p:spPr>
          <a:xfrm>
            <a:off x="838200" y="654907"/>
            <a:ext cx="10515600" cy="5943603"/>
          </a:xfrm>
        </p:spPr>
        <p:txBody>
          <a:bodyPr>
            <a:normAutofit lnSpcReduction="10000"/>
          </a:bodyPr>
          <a:lstStyle/>
          <a:p>
            <a:pPr marL="0" indent="0">
              <a:buNone/>
            </a:pPr>
            <a:r>
              <a:rPr lang="en-US" dirty="0"/>
              <a:t>We can debate if:</a:t>
            </a:r>
          </a:p>
          <a:p>
            <a:r>
              <a:rPr lang="en-US" dirty="0"/>
              <a:t>Reduced lot size could jeopardize the Historical District designation.</a:t>
            </a:r>
          </a:p>
          <a:p>
            <a:pPr marL="0" indent="0">
              <a:buNone/>
            </a:pPr>
            <a:r>
              <a:rPr lang="en-US" dirty="0"/>
              <a:t>	A. When the historical district was applied for and achieved 	the majority of homes build were on smaller than the 1.06 	acres, this fact alludes to smaller that 1.06 is not a deterring 	factor.</a:t>
            </a:r>
          </a:p>
          <a:p>
            <a:pPr marL="0" indent="0">
              <a:buNone/>
            </a:pPr>
            <a:r>
              <a:rPr lang="en-US" dirty="0"/>
              <a:t>	B. The people that completed the application for the 	Historical District made lot size part of the application, but 	this was not  a specific requirement of achieving the 	designation.  </a:t>
            </a:r>
          </a:p>
          <a:p>
            <a:pPr marL="0" indent="0">
              <a:buNone/>
            </a:pPr>
            <a:r>
              <a:rPr lang="en-US" dirty="0"/>
              <a:t>	C. If the number of historical sites is relevant, then the 	Historical District needs to be centered around the core of 	the town not the entire town. </a:t>
            </a:r>
          </a:p>
        </p:txBody>
      </p:sp>
    </p:spTree>
    <p:extLst>
      <p:ext uri="{BB962C8B-B14F-4D97-AF65-F5344CB8AC3E}">
        <p14:creationId xmlns:p14="http://schemas.microsoft.com/office/powerpoint/2010/main" val="34671476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EAA676-6DFD-ADE5-1B11-726638E6788C}"/>
              </a:ext>
            </a:extLst>
          </p:cNvPr>
          <p:cNvSpPr>
            <a:spLocks noGrp="1"/>
          </p:cNvSpPr>
          <p:nvPr>
            <p:ph idx="1"/>
          </p:nvPr>
        </p:nvSpPr>
        <p:spPr>
          <a:xfrm>
            <a:off x="321276" y="1025611"/>
            <a:ext cx="11417643" cy="5151352"/>
          </a:xfrm>
        </p:spPr>
        <p:txBody>
          <a:bodyPr/>
          <a:lstStyle/>
          <a:p>
            <a:pPr marL="0" indent="0">
              <a:buNone/>
            </a:pPr>
            <a:r>
              <a:rPr lang="en-US" dirty="0"/>
              <a:t>	D. The main street blocks from 500 N to 500 S has a mix of 	multiple size lots and that does not deter from the historical look 	or feel of Spring City. </a:t>
            </a:r>
          </a:p>
          <a:p>
            <a:pPr marL="0" indent="0">
              <a:buNone/>
            </a:pPr>
            <a:r>
              <a:rPr lang="en-US" dirty="0"/>
              <a:t>	E. In these 20 blocks there are 90 lots that are less than the1.06 	acres, with an average size of .48 acres, there are only 29 lots of 	1.06 acre </a:t>
            </a:r>
            <a:r>
              <a:rPr lang="en-US" sz="2400" dirty="0"/>
              <a:t>(these numbers do not include the city, church, business owned 	lots). </a:t>
            </a:r>
          </a:p>
          <a:p>
            <a:pPr marL="0" indent="0">
              <a:buNone/>
            </a:pPr>
            <a:r>
              <a:rPr lang="en-US" dirty="0"/>
              <a:t>	F. This shows that a mix of multiple size lots actually works well 	and does not deter from but enhances the Spring City 	Character. </a:t>
            </a:r>
          </a:p>
          <a:p>
            <a:pPr marL="0" indent="0">
              <a:buNone/>
            </a:pPr>
            <a:r>
              <a:rPr lang="en-US" dirty="0"/>
              <a:t>	G. This also illustrates that as the city grew from the center out 	smaller than1.06 was more prevalent.</a:t>
            </a:r>
          </a:p>
          <a:p>
            <a:endParaRPr lang="en-US" dirty="0"/>
          </a:p>
        </p:txBody>
      </p:sp>
    </p:spTree>
    <p:extLst>
      <p:ext uri="{BB962C8B-B14F-4D97-AF65-F5344CB8AC3E}">
        <p14:creationId xmlns:p14="http://schemas.microsoft.com/office/powerpoint/2010/main" val="38310169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1939</TotalTime>
  <Words>1345</Words>
  <Application>Microsoft Office PowerPoint</Application>
  <PresentationFormat>Widescreen</PresentationFormat>
  <Paragraphs>71</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Aptos</vt:lpstr>
      <vt:lpstr>Aptos Display</vt:lpstr>
      <vt:lpstr>Arial</vt:lpstr>
      <vt:lpstr>Roboto Slab</vt:lpstr>
      <vt:lpstr>Office Theme</vt:lpstr>
      <vt:lpstr>The core issue surrounding this topic of minimum buildable lot size is:  Property Rights</vt:lpstr>
      <vt:lpstr>SCMC 11-1-2: Definitions states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Randy Strate</dc:creator>
  <cp:lastModifiedBy>Randy Strate</cp:lastModifiedBy>
  <cp:revision>5</cp:revision>
  <dcterms:created xsi:type="dcterms:W3CDTF">2025-04-26T19:33:59Z</dcterms:created>
  <dcterms:modified xsi:type="dcterms:W3CDTF">2025-04-28T15:01:15Z</dcterms:modified>
</cp:coreProperties>
</file>