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60C34-8EF3-28EA-FE1E-1785D73574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F5E871E-CABA-AC71-4E5D-ECE61E3895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6F86644-0B8E-51C5-BC62-254412446AE2}"/>
              </a:ext>
            </a:extLst>
          </p:cNvPr>
          <p:cNvSpPr>
            <a:spLocks noGrp="1"/>
          </p:cNvSpPr>
          <p:nvPr>
            <p:ph type="dt" sz="half" idx="10"/>
          </p:nvPr>
        </p:nvSpPr>
        <p:spPr/>
        <p:txBody>
          <a:bodyPr/>
          <a:lstStyle/>
          <a:p>
            <a:fld id="{79BB360C-2C92-4E5A-A322-7B2F67540E72}" type="datetimeFigureOut">
              <a:rPr lang="en-US" smtClean="0"/>
              <a:t>4/21/2025</a:t>
            </a:fld>
            <a:endParaRPr lang="en-US"/>
          </a:p>
        </p:txBody>
      </p:sp>
      <p:sp>
        <p:nvSpPr>
          <p:cNvPr id="5" name="Footer Placeholder 4">
            <a:extLst>
              <a:ext uri="{FF2B5EF4-FFF2-40B4-BE49-F238E27FC236}">
                <a16:creationId xmlns:a16="http://schemas.microsoft.com/office/drawing/2014/main" id="{DFE6BAE1-11F8-94FD-081B-96FB0DB38C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83A958-6C18-F5BD-A066-4E42D358DCBE}"/>
              </a:ext>
            </a:extLst>
          </p:cNvPr>
          <p:cNvSpPr>
            <a:spLocks noGrp="1"/>
          </p:cNvSpPr>
          <p:nvPr>
            <p:ph type="sldNum" sz="quarter" idx="12"/>
          </p:nvPr>
        </p:nvSpPr>
        <p:spPr/>
        <p:txBody>
          <a:bodyPr/>
          <a:lstStyle/>
          <a:p>
            <a:fld id="{6E0275AF-49F6-43A2-9AF3-68F0520D3321}" type="slidenum">
              <a:rPr lang="en-US" smtClean="0"/>
              <a:t>‹#›</a:t>
            </a:fld>
            <a:endParaRPr lang="en-US"/>
          </a:p>
        </p:txBody>
      </p:sp>
    </p:spTree>
    <p:extLst>
      <p:ext uri="{BB962C8B-B14F-4D97-AF65-F5344CB8AC3E}">
        <p14:creationId xmlns:p14="http://schemas.microsoft.com/office/powerpoint/2010/main" val="1770417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98B7E-461C-1818-BED9-F79713FE92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9E86E8-E3D3-DBAA-3E4B-CF06B00FE6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467CEB-3B4E-5C54-7502-B42987EFC1A6}"/>
              </a:ext>
            </a:extLst>
          </p:cNvPr>
          <p:cNvSpPr>
            <a:spLocks noGrp="1"/>
          </p:cNvSpPr>
          <p:nvPr>
            <p:ph type="dt" sz="half" idx="10"/>
          </p:nvPr>
        </p:nvSpPr>
        <p:spPr/>
        <p:txBody>
          <a:bodyPr/>
          <a:lstStyle/>
          <a:p>
            <a:fld id="{79BB360C-2C92-4E5A-A322-7B2F67540E72}" type="datetimeFigureOut">
              <a:rPr lang="en-US" smtClean="0"/>
              <a:t>4/21/2025</a:t>
            </a:fld>
            <a:endParaRPr lang="en-US"/>
          </a:p>
        </p:txBody>
      </p:sp>
      <p:sp>
        <p:nvSpPr>
          <p:cNvPr id="5" name="Footer Placeholder 4">
            <a:extLst>
              <a:ext uri="{FF2B5EF4-FFF2-40B4-BE49-F238E27FC236}">
                <a16:creationId xmlns:a16="http://schemas.microsoft.com/office/drawing/2014/main" id="{1E232514-0719-8EB7-AE38-68D0546783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3F7F9A-15CD-616C-04FA-31832048504E}"/>
              </a:ext>
            </a:extLst>
          </p:cNvPr>
          <p:cNvSpPr>
            <a:spLocks noGrp="1"/>
          </p:cNvSpPr>
          <p:nvPr>
            <p:ph type="sldNum" sz="quarter" idx="12"/>
          </p:nvPr>
        </p:nvSpPr>
        <p:spPr/>
        <p:txBody>
          <a:bodyPr/>
          <a:lstStyle/>
          <a:p>
            <a:fld id="{6E0275AF-49F6-43A2-9AF3-68F0520D3321}" type="slidenum">
              <a:rPr lang="en-US" smtClean="0"/>
              <a:t>‹#›</a:t>
            </a:fld>
            <a:endParaRPr lang="en-US"/>
          </a:p>
        </p:txBody>
      </p:sp>
    </p:spTree>
    <p:extLst>
      <p:ext uri="{BB962C8B-B14F-4D97-AF65-F5344CB8AC3E}">
        <p14:creationId xmlns:p14="http://schemas.microsoft.com/office/powerpoint/2010/main" val="1317777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4D2DB5-BA32-10B3-34DC-8683204558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1F067F-C953-EBBD-BCD2-CB33AB7950F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EFC052-02BF-373F-2C7F-B8CB85115E8C}"/>
              </a:ext>
            </a:extLst>
          </p:cNvPr>
          <p:cNvSpPr>
            <a:spLocks noGrp="1"/>
          </p:cNvSpPr>
          <p:nvPr>
            <p:ph type="dt" sz="half" idx="10"/>
          </p:nvPr>
        </p:nvSpPr>
        <p:spPr/>
        <p:txBody>
          <a:bodyPr/>
          <a:lstStyle/>
          <a:p>
            <a:fld id="{79BB360C-2C92-4E5A-A322-7B2F67540E72}" type="datetimeFigureOut">
              <a:rPr lang="en-US" smtClean="0"/>
              <a:t>4/21/2025</a:t>
            </a:fld>
            <a:endParaRPr lang="en-US"/>
          </a:p>
        </p:txBody>
      </p:sp>
      <p:sp>
        <p:nvSpPr>
          <p:cNvPr id="5" name="Footer Placeholder 4">
            <a:extLst>
              <a:ext uri="{FF2B5EF4-FFF2-40B4-BE49-F238E27FC236}">
                <a16:creationId xmlns:a16="http://schemas.microsoft.com/office/drawing/2014/main" id="{50926323-1270-068C-8C93-02609ACF74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685B91-6E72-5447-24B4-FA6E210486DD}"/>
              </a:ext>
            </a:extLst>
          </p:cNvPr>
          <p:cNvSpPr>
            <a:spLocks noGrp="1"/>
          </p:cNvSpPr>
          <p:nvPr>
            <p:ph type="sldNum" sz="quarter" idx="12"/>
          </p:nvPr>
        </p:nvSpPr>
        <p:spPr/>
        <p:txBody>
          <a:bodyPr/>
          <a:lstStyle/>
          <a:p>
            <a:fld id="{6E0275AF-49F6-43A2-9AF3-68F0520D3321}" type="slidenum">
              <a:rPr lang="en-US" smtClean="0"/>
              <a:t>‹#›</a:t>
            </a:fld>
            <a:endParaRPr lang="en-US"/>
          </a:p>
        </p:txBody>
      </p:sp>
    </p:spTree>
    <p:extLst>
      <p:ext uri="{BB962C8B-B14F-4D97-AF65-F5344CB8AC3E}">
        <p14:creationId xmlns:p14="http://schemas.microsoft.com/office/powerpoint/2010/main" val="78248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34112-30D6-FB14-BA1B-1DAC54251C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5E4762-F2FA-69D8-D76E-386CA57584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012FAD-C44D-3F91-EC7F-05413387922A}"/>
              </a:ext>
            </a:extLst>
          </p:cNvPr>
          <p:cNvSpPr>
            <a:spLocks noGrp="1"/>
          </p:cNvSpPr>
          <p:nvPr>
            <p:ph type="dt" sz="half" idx="10"/>
          </p:nvPr>
        </p:nvSpPr>
        <p:spPr/>
        <p:txBody>
          <a:bodyPr/>
          <a:lstStyle/>
          <a:p>
            <a:fld id="{79BB360C-2C92-4E5A-A322-7B2F67540E72}" type="datetimeFigureOut">
              <a:rPr lang="en-US" smtClean="0"/>
              <a:t>4/21/2025</a:t>
            </a:fld>
            <a:endParaRPr lang="en-US"/>
          </a:p>
        </p:txBody>
      </p:sp>
      <p:sp>
        <p:nvSpPr>
          <p:cNvPr id="5" name="Footer Placeholder 4">
            <a:extLst>
              <a:ext uri="{FF2B5EF4-FFF2-40B4-BE49-F238E27FC236}">
                <a16:creationId xmlns:a16="http://schemas.microsoft.com/office/drawing/2014/main" id="{23EEBE2F-410F-DA58-2689-A0E9D35A2D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FDE64C-426C-F21A-F4CD-3C35B91DF9FE}"/>
              </a:ext>
            </a:extLst>
          </p:cNvPr>
          <p:cNvSpPr>
            <a:spLocks noGrp="1"/>
          </p:cNvSpPr>
          <p:nvPr>
            <p:ph type="sldNum" sz="quarter" idx="12"/>
          </p:nvPr>
        </p:nvSpPr>
        <p:spPr/>
        <p:txBody>
          <a:bodyPr/>
          <a:lstStyle/>
          <a:p>
            <a:fld id="{6E0275AF-49F6-43A2-9AF3-68F0520D3321}" type="slidenum">
              <a:rPr lang="en-US" smtClean="0"/>
              <a:t>‹#›</a:t>
            </a:fld>
            <a:endParaRPr lang="en-US"/>
          </a:p>
        </p:txBody>
      </p:sp>
    </p:spTree>
    <p:extLst>
      <p:ext uri="{BB962C8B-B14F-4D97-AF65-F5344CB8AC3E}">
        <p14:creationId xmlns:p14="http://schemas.microsoft.com/office/powerpoint/2010/main" val="3836668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8C312-27FF-4447-A5EC-47150B9542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98F59F9-421F-3230-AE66-42BF59A6A55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6121A6-2F04-ADE2-63E4-E4AB5F4BD0F8}"/>
              </a:ext>
            </a:extLst>
          </p:cNvPr>
          <p:cNvSpPr>
            <a:spLocks noGrp="1"/>
          </p:cNvSpPr>
          <p:nvPr>
            <p:ph type="dt" sz="half" idx="10"/>
          </p:nvPr>
        </p:nvSpPr>
        <p:spPr/>
        <p:txBody>
          <a:bodyPr/>
          <a:lstStyle/>
          <a:p>
            <a:fld id="{79BB360C-2C92-4E5A-A322-7B2F67540E72}" type="datetimeFigureOut">
              <a:rPr lang="en-US" smtClean="0"/>
              <a:t>4/21/2025</a:t>
            </a:fld>
            <a:endParaRPr lang="en-US"/>
          </a:p>
        </p:txBody>
      </p:sp>
      <p:sp>
        <p:nvSpPr>
          <p:cNvPr id="5" name="Footer Placeholder 4">
            <a:extLst>
              <a:ext uri="{FF2B5EF4-FFF2-40B4-BE49-F238E27FC236}">
                <a16:creationId xmlns:a16="http://schemas.microsoft.com/office/drawing/2014/main" id="{28A3574F-D4C8-BEF8-BA11-6D10BAB1C0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DEEB62-0E90-F574-BBB5-B3E1343093AC}"/>
              </a:ext>
            </a:extLst>
          </p:cNvPr>
          <p:cNvSpPr>
            <a:spLocks noGrp="1"/>
          </p:cNvSpPr>
          <p:nvPr>
            <p:ph type="sldNum" sz="quarter" idx="12"/>
          </p:nvPr>
        </p:nvSpPr>
        <p:spPr/>
        <p:txBody>
          <a:bodyPr/>
          <a:lstStyle/>
          <a:p>
            <a:fld id="{6E0275AF-49F6-43A2-9AF3-68F0520D3321}" type="slidenum">
              <a:rPr lang="en-US" smtClean="0"/>
              <a:t>‹#›</a:t>
            </a:fld>
            <a:endParaRPr lang="en-US"/>
          </a:p>
        </p:txBody>
      </p:sp>
    </p:spTree>
    <p:extLst>
      <p:ext uri="{BB962C8B-B14F-4D97-AF65-F5344CB8AC3E}">
        <p14:creationId xmlns:p14="http://schemas.microsoft.com/office/powerpoint/2010/main" val="685360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39866-7D16-0F73-C2A8-FD6EA6776C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9C0021-9E52-7730-C027-83DC2AE078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17BBB87-76D4-01CD-0291-B3BFC41BB35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6CC671-F57D-3912-FC4B-41467F05F033}"/>
              </a:ext>
            </a:extLst>
          </p:cNvPr>
          <p:cNvSpPr>
            <a:spLocks noGrp="1"/>
          </p:cNvSpPr>
          <p:nvPr>
            <p:ph type="dt" sz="half" idx="10"/>
          </p:nvPr>
        </p:nvSpPr>
        <p:spPr/>
        <p:txBody>
          <a:bodyPr/>
          <a:lstStyle/>
          <a:p>
            <a:fld id="{79BB360C-2C92-4E5A-A322-7B2F67540E72}" type="datetimeFigureOut">
              <a:rPr lang="en-US" smtClean="0"/>
              <a:t>4/21/2025</a:t>
            </a:fld>
            <a:endParaRPr lang="en-US"/>
          </a:p>
        </p:txBody>
      </p:sp>
      <p:sp>
        <p:nvSpPr>
          <p:cNvPr id="6" name="Footer Placeholder 5">
            <a:extLst>
              <a:ext uri="{FF2B5EF4-FFF2-40B4-BE49-F238E27FC236}">
                <a16:creationId xmlns:a16="http://schemas.microsoft.com/office/drawing/2014/main" id="{2952C704-DA63-41B9-9805-A8E39A25D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0217AA-3A6C-51BD-025F-F762AA8FB155}"/>
              </a:ext>
            </a:extLst>
          </p:cNvPr>
          <p:cNvSpPr>
            <a:spLocks noGrp="1"/>
          </p:cNvSpPr>
          <p:nvPr>
            <p:ph type="sldNum" sz="quarter" idx="12"/>
          </p:nvPr>
        </p:nvSpPr>
        <p:spPr/>
        <p:txBody>
          <a:bodyPr/>
          <a:lstStyle/>
          <a:p>
            <a:fld id="{6E0275AF-49F6-43A2-9AF3-68F0520D3321}" type="slidenum">
              <a:rPr lang="en-US" smtClean="0"/>
              <a:t>‹#›</a:t>
            </a:fld>
            <a:endParaRPr lang="en-US"/>
          </a:p>
        </p:txBody>
      </p:sp>
    </p:spTree>
    <p:extLst>
      <p:ext uri="{BB962C8B-B14F-4D97-AF65-F5344CB8AC3E}">
        <p14:creationId xmlns:p14="http://schemas.microsoft.com/office/powerpoint/2010/main" val="1949975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F338B-8DBE-5E3E-36CD-02626A7B41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D1A67E1-E599-70CF-26AA-D7DFDCC45F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B03859E-54C7-9E44-5CFC-09C2F4AC7A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AA1703C-26F4-DCE2-1EF5-46C59667B8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4158DA-0805-970B-F735-6EA5F2F69E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7B1863-CCCB-3864-C86A-2EB1879B4D21}"/>
              </a:ext>
            </a:extLst>
          </p:cNvPr>
          <p:cNvSpPr>
            <a:spLocks noGrp="1"/>
          </p:cNvSpPr>
          <p:nvPr>
            <p:ph type="dt" sz="half" idx="10"/>
          </p:nvPr>
        </p:nvSpPr>
        <p:spPr/>
        <p:txBody>
          <a:bodyPr/>
          <a:lstStyle/>
          <a:p>
            <a:fld id="{79BB360C-2C92-4E5A-A322-7B2F67540E72}" type="datetimeFigureOut">
              <a:rPr lang="en-US" smtClean="0"/>
              <a:t>4/21/2025</a:t>
            </a:fld>
            <a:endParaRPr lang="en-US"/>
          </a:p>
        </p:txBody>
      </p:sp>
      <p:sp>
        <p:nvSpPr>
          <p:cNvPr id="8" name="Footer Placeholder 7">
            <a:extLst>
              <a:ext uri="{FF2B5EF4-FFF2-40B4-BE49-F238E27FC236}">
                <a16:creationId xmlns:a16="http://schemas.microsoft.com/office/drawing/2014/main" id="{C0B3299F-4D22-310E-8C03-67CEF95441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24EFC88-679D-8792-B99A-DE8FE662CFAD}"/>
              </a:ext>
            </a:extLst>
          </p:cNvPr>
          <p:cNvSpPr>
            <a:spLocks noGrp="1"/>
          </p:cNvSpPr>
          <p:nvPr>
            <p:ph type="sldNum" sz="quarter" idx="12"/>
          </p:nvPr>
        </p:nvSpPr>
        <p:spPr/>
        <p:txBody>
          <a:bodyPr/>
          <a:lstStyle/>
          <a:p>
            <a:fld id="{6E0275AF-49F6-43A2-9AF3-68F0520D3321}" type="slidenum">
              <a:rPr lang="en-US" smtClean="0"/>
              <a:t>‹#›</a:t>
            </a:fld>
            <a:endParaRPr lang="en-US"/>
          </a:p>
        </p:txBody>
      </p:sp>
    </p:spTree>
    <p:extLst>
      <p:ext uri="{BB962C8B-B14F-4D97-AF65-F5344CB8AC3E}">
        <p14:creationId xmlns:p14="http://schemas.microsoft.com/office/powerpoint/2010/main" val="1454528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FC42B-298F-2E33-2C2E-DC40D38EDC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2BAD64-C92D-897F-E711-99E2E55512B7}"/>
              </a:ext>
            </a:extLst>
          </p:cNvPr>
          <p:cNvSpPr>
            <a:spLocks noGrp="1"/>
          </p:cNvSpPr>
          <p:nvPr>
            <p:ph type="dt" sz="half" idx="10"/>
          </p:nvPr>
        </p:nvSpPr>
        <p:spPr/>
        <p:txBody>
          <a:bodyPr/>
          <a:lstStyle/>
          <a:p>
            <a:fld id="{79BB360C-2C92-4E5A-A322-7B2F67540E72}" type="datetimeFigureOut">
              <a:rPr lang="en-US" smtClean="0"/>
              <a:t>4/21/2025</a:t>
            </a:fld>
            <a:endParaRPr lang="en-US"/>
          </a:p>
        </p:txBody>
      </p:sp>
      <p:sp>
        <p:nvSpPr>
          <p:cNvPr id="4" name="Footer Placeholder 3">
            <a:extLst>
              <a:ext uri="{FF2B5EF4-FFF2-40B4-BE49-F238E27FC236}">
                <a16:creationId xmlns:a16="http://schemas.microsoft.com/office/drawing/2014/main" id="{0EEC1BBD-9332-8489-F4DE-A63F1CFBD20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1CE7933-9ACD-593B-8E7E-9E8528A58892}"/>
              </a:ext>
            </a:extLst>
          </p:cNvPr>
          <p:cNvSpPr>
            <a:spLocks noGrp="1"/>
          </p:cNvSpPr>
          <p:nvPr>
            <p:ph type="sldNum" sz="quarter" idx="12"/>
          </p:nvPr>
        </p:nvSpPr>
        <p:spPr/>
        <p:txBody>
          <a:bodyPr/>
          <a:lstStyle/>
          <a:p>
            <a:fld id="{6E0275AF-49F6-43A2-9AF3-68F0520D3321}" type="slidenum">
              <a:rPr lang="en-US" smtClean="0"/>
              <a:t>‹#›</a:t>
            </a:fld>
            <a:endParaRPr lang="en-US"/>
          </a:p>
        </p:txBody>
      </p:sp>
    </p:spTree>
    <p:extLst>
      <p:ext uri="{BB962C8B-B14F-4D97-AF65-F5344CB8AC3E}">
        <p14:creationId xmlns:p14="http://schemas.microsoft.com/office/powerpoint/2010/main" val="1407062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3E5581-B1A1-76D2-CC54-FE8C26DCBAFB}"/>
              </a:ext>
            </a:extLst>
          </p:cNvPr>
          <p:cNvSpPr>
            <a:spLocks noGrp="1"/>
          </p:cNvSpPr>
          <p:nvPr>
            <p:ph type="dt" sz="half" idx="10"/>
          </p:nvPr>
        </p:nvSpPr>
        <p:spPr/>
        <p:txBody>
          <a:bodyPr/>
          <a:lstStyle/>
          <a:p>
            <a:fld id="{79BB360C-2C92-4E5A-A322-7B2F67540E72}" type="datetimeFigureOut">
              <a:rPr lang="en-US" smtClean="0"/>
              <a:t>4/21/2025</a:t>
            </a:fld>
            <a:endParaRPr lang="en-US"/>
          </a:p>
        </p:txBody>
      </p:sp>
      <p:sp>
        <p:nvSpPr>
          <p:cNvPr id="3" name="Footer Placeholder 2">
            <a:extLst>
              <a:ext uri="{FF2B5EF4-FFF2-40B4-BE49-F238E27FC236}">
                <a16:creationId xmlns:a16="http://schemas.microsoft.com/office/drawing/2014/main" id="{FC7B7AD4-2961-6F50-8CD9-98F8A4D4EFB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A0F46B2-2593-5821-6594-1E85B7234CE9}"/>
              </a:ext>
            </a:extLst>
          </p:cNvPr>
          <p:cNvSpPr>
            <a:spLocks noGrp="1"/>
          </p:cNvSpPr>
          <p:nvPr>
            <p:ph type="sldNum" sz="quarter" idx="12"/>
          </p:nvPr>
        </p:nvSpPr>
        <p:spPr/>
        <p:txBody>
          <a:bodyPr/>
          <a:lstStyle/>
          <a:p>
            <a:fld id="{6E0275AF-49F6-43A2-9AF3-68F0520D3321}" type="slidenum">
              <a:rPr lang="en-US" smtClean="0"/>
              <a:t>‹#›</a:t>
            </a:fld>
            <a:endParaRPr lang="en-US"/>
          </a:p>
        </p:txBody>
      </p:sp>
    </p:spTree>
    <p:extLst>
      <p:ext uri="{BB962C8B-B14F-4D97-AF65-F5344CB8AC3E}">
        <p14:creationId xmlns:p14="http://schemas.microsoft.com/office/powerpoint/2010/main" val="4159218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F948F-9293-BB43-1CE5-C9EE839F58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85BA77-04FA-33E3-F05F-58E35D7939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5596CFE-53BF-8CCB-1DBD-AEA82B9633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B19810-6AA4-D096-94A6-DB18AC59FC4B}"/>
              </a:ext>
            </a:extLst>
          </p:cNvPr>
          <p:cNvSpPr>
            <a:spLocks noGrp="1"/>
          </p:cNvSpPr>
          <p:nvPr>
            <p:ph type="dt" sz="half" idx="10"/>
          </p:nvPr>
        </p:nvSpPr>
        <p:spPr/>
        <p:txBody>
          <a:bodyPr/>
          <a:lstStyle/>
          <a:p>
            <a:fld id="{79BB360C-2C92-4E5A-A322-7B2F67540E72}" type="datetimeFigureOut">
              <a:rPr lang="en-US" smtClean="0"/>
              <a:t>4/21/2025</a:t>
            </a:fld>
            <a:endParaRPr lang="en-US"/>
          </a:p>
        </p:txBody>
      </p:sp>
      <p:sp>
        <p:nvSpPr>
          <p:cNvPr id="6" name="Footer Placeholder 5">
            <a:extLst>
              <a:ext uri="{FF2B5EF4-FFF2-40B4-BE49-F238E27FC236}">
                <a16:creationId xmlns:a16="http://schemas.microsoft.com/office/drawing/2014/main" id="{6DBD01CB-BA53-B882-E465-19C20A21C8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7238CB-B13D-9F26-2909-52ADEC068AE0}"/>
              </a:ext>
            </a:extLst>
          </p:cNvPr>
          <p:cNvSpPr>
            <a:spLocks noGrp="1"/>
          </p:cNvSpPr>
          <p:nvPr>
            <p:ph type="sldNum" sz="quarter" idx="12"/>
          </p:nvPr>
        </p:nvSpPr>
        <p:spPr/>
        <p:txBody>
          <a:bodyPr/>
          <a:lstStyle/>
          <a:p>
            <a:fld id="{6E0275AF-49F6-43A2-9AF3-68F0520D3321}" type="slidenum">
              <a:rPr lang="en-US" smtClean="0"/>
              <a:t>‹#›</a:t>
            </a:fld>
            <a:endParaRPr lang="en-US"/>
          </a:p>
        </p:txBody>
      </p:sp>
    </p:spTree>
    <p:extLst>
      <p:ext uri="{BB962C8B-B14F-4D97-AF65-F5344CB8AC3E}">
        <p14:creationId xmlns:p14="http://schemas.microsoft.com/office/powerpoint/2010/main" val="1576237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2AD20-08FE-1D3B-C37F-80792E32A2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7AE17D7-8016-5066-1633-6CD8A6B183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89F487-FB9F-A992-EF7C-D980C9AADB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3B10EB-2458-28E4-8649-F9B24E23C688}"/>
              </a:ext>
            </a:extLst>
          </p:cNvPr>
          <p:cNvSpPr>
            <a:spLocks noGrp="1"/>
          </p:cNvSpPr>
          <p:nvPr>
            <p:ph type="dt" sz="half" idx="10"/>
          </p:nvPr>
        </p:nvSpPr>
        <p:spPr/>
        <p:txBody>
          <a:bodyPr/>
          <a:lstStyle/>
          <a:p>
            <a:fld id="{79BB360C-2C92-4E5A-A322-7B2F67540E72}" type="datetimeFigureOut">
              <a:rPr lang="en-US" smtClean="0"/>
              <a:t>4/21/2025</a:t>
            </a:fld>
            <a:endParaRPr lang="en-US"/>
          </a:p>
        </p:txBody>
      </p:sp>
      <p:sp>
        <p:nvSpPr>
          <p:cNvPr id="6" name="Footer Placeholder 5">
            <a:extLst>
              <a:ext uri="{FF2B5EF4-FFF2-40B4-BE49-F238E27FC236}">
                <a16:creationId xmlns:a16="http://schemas.microsoft.com/office/drawing/2014/main" id="{3E6CA3A0-9F67-92DF-78E9-4295BC21B0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04F02A-C5D0-BD34-4664-B90BF10C508D}"/>
              </a:ext>
            </a:extLst>
          </p:cNvPr>
          <p:cNvSpPr>
            <a:spLocks noGrp="1"/>
          </p:cNvSpPr>
          <p:nvPr>
            <p:ph type="sldNum" sz="quarter" idx="12"/>
          </p:nvPr>
        </p:nvSpPr>
        <p:spPr/>
        <p:txBody>
          <a:bodyPr/>
          <a:lstStyle/>
          <a:p>
            <a:fld id="{6E0275AF-49F6-43A2-9AF3-68F0520D3321}" type="slidenum">
              <a:rPr lang="en-US" smtClean="0"/>
              <a:t>‹#›</a:t>
            </a:fld>
            <a:endParaRPr lang="en-US"/>
          </a:p>
        </p:txBody>
      </p:sp>
    </p:spTree>
    <p:extLst>
      <p:ext uri="{BB962C8B-B14F-4D97-AF65-F5344CB8AC3E}">
        <p14:creationId xmlns:p14="http://schemas.microsoft.com/office/powerpoint/2010/main" val="3647205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1660F9-73A3-48EE-2DDE-486F553091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64340D-987C-5268-9824-E8EC2A4C7B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6A7236-8861-C7A1-5DFD-A45E6319A3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9BB360C-2C92-4E5A-A322-7B2F67540E72}" type="datetimeFigureOut">
              <a:rPr lang="en-US" smtClean="0"/>
              <a:t>4/21/2025</a:t>
            </a:fld>
            <a:endParaRPr lang="en-US"/>
          </a:p>
        </p:txBody>
      </p:sp>
      <p:sp>
        <p:nvSpPr>
          <p:cNvPr id="5" name="Footer Placeholder 4">
            <a:extLst>
              <a:ext uri="{FF2B5EF4-FFF2-40B4-BE49-F238E27FC236}">
                <a16:creationId xmlns:a16="http://schemas.microsoft.com/office/drawing/2014/main" id="{F75822D0-F989-28A2-BC6A-4413F98A80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3D2EBDF-BBA0-2D0E-D7A9-1905E744D1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0275AF-49F6-43A2-9AF3-68F0520D3321}" type="slidenum">
              <a:rPr lang="en-US" smtClean="0"/>
              <a:t>‹#›</a:t>
            </a:fld>
            <a:endParaRPr lang="en-US"/>
          </a:p>
        </p:txBody>
      </p:sp>
    </p:spTree>
    <p:extLst>
      <p:ext uri="{BB962C8B-B14F-4D97-AF65-F5344CB8AC3E}">
        <p14:creationId xmlns:p14="http://schemas.microsoft.com/office/powerpoint/2010/main" val="980188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04B02-1F5F-30D4-D943-24CAE77F66B0}"/>
              </a:ext>
            </a:extLst>
          </p:cNvPr>
          <p:cNvSpPr>
            <a:spLocks noGrp="1"/>
          </p:cNvSpPr>
          <p:nvPr>
            <p:ph type="ctrTitle"/>
          </p:nvPr>
        </p:nvSpPr>
        <p:spPr/>
        <p:txBody>
          <a:bodyPr>
            <a:normAutofit fontScale="90000"/>
          </a:bodyPr>
          <a:lstStyle/>
          <a:p>
            <a:r>
              <a:rPr lang="en-US" dirty="0"/>
              <a:t>Characteristics that make Spring City unique may be lost with 1/2 acre zoning</a:t>
            </a:r>
          </a:p>
        </p:txBody>
      </p:sp>
      <p:sp>
        <p:nvSpPr>
          <p:cNvPr id="3" name="Subtitle 2">
            <a:extLst>
              <a:ext uri="{FF2B5EF4-FFF2-40B4-BE49-F238E27FC236}">
                <a16:creationId xmlns:a16="http://schemas.microsoft.com/office/drawing/2014/main" id="{1FCC0BE9-E080-EDD3-A17C-1B48B1A85276}"/>
              </a:ext>
            </a:extLst>
          </p:cNvPr>
          <p:cNvSpPr>
            <a:spLocks noGrp="1"/>
          </p:cNvSpPr>
          <p:nvPr>
            <p:ph type="subTitle" idx="1"/>
          </p:nvPr>
        </p:nvSpPr>
        <p:spPr/>
        <p:txBody>
          <a:bodyPr/>
          <a:lstStyle/>
          <a:p>
            <a:r>
              <a:rPr lang="en-US" dirty="0"/>
              <a:t>Spring City is an evolving City that has had a lot of care taken to preserve its Agricultural and </a:t>
            </a:r>
            <a:r>
              <a:rPr lang="en-US"/>
              <a:t>Historic nature</a:t>
            </a:r>
            <a:endParaRPr lang="en-US" dirty="0"/>
          </a:p>
        </p:txBody>
      </p:sp>
    </p:spTree>
    <p:extLst>
      <p:ext uri="{BB962C8B-B14F-4D97-AF65-F5344CB8AC3E}">
        <p14:creationId xmlns:p14="http://schemas.microsoft.com/office/powerpoint/2010/main" val="3422327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0520F-36F3-26C0-28AD-09E03C89D2BD}"/>
              </a:ext>
            </a:extLst>
          </p:cNvPr>
          <p:cNvSpPr>
            <a:spLocks noGrp="1"/>
          </p:cNvSpPr>
          <p:nvPr>
            <p:ph type="title"/>
          </p:nvPr>
        </p:nvSpPr>
        <p:spPr/>
        <p:txBody>
          <a:bodyPr/>
          <a:lstStyle/>
          <a:p>
            <a:pPr algn="ctr"/>
            <a:r>
              <a:rPr lang="en-US" dirty="0"/>
              <a:t>Consider:</a:t>
            </a:r>
          </a:p>
        </p:txBody>
      </p:sp>
      <p:sp>
        <p:nvSpPr>
          <p:cNvPr id="3" name="Content Placeholder 2">
            <a:extLst>
              <a:ext uri="{FF2B5EF4-FFF2-40B4-BE49-F238E27FC236}">
                <a16:creationId xmlns:a16="http://schemas.microsoft.com/office/drawing/2014/main" id="{75179566-66FB-8BFE-86A7-EC117C9FF816}"/>
              </a:ext>
            </a:extLst>
          </p:cNvPr>
          <p:cNvSpPr>
            <a:spLocks noGrp="1"/>
          </p:cNvSpPr>
          <p:nvPr>
            <p:ph idx="1"/>
          </p:nvPr>
        </p:nvSpPr>
        <p:spPr/>
        <p:txBody>
          <a:bodyPr/>
          <a:lstStyle/>
          <a:p>
            <a:r>
              <a:rPr lang="en-US" dirty="0"/>
              <a:t>Pressure on Developing the Remaining Farm Land</a:t>
            </a:r>
          </a:p>
          <a:p>
            <a:r>
              <a:rPr lang="en-US" dirty="0"/>
              <a:t>Increasing Farm Land Prices</a:t>
            </a:r>
          </a:p>
          <a:p>
            <a:r>
              <a:rPr lang="en-US" dirty="0"/>
              <a:t>Reducing Viability of Farming</a:t>
            </a:r>
          </a:p>
        </p:txBody>
      </p:sp>
    </p:spTree>
    <p:extLst>
      <p:ext uri="{BB962C8B-B14F-4D97-AF65-F5344CB8AC3E}">
        <p14:creationId xmlns:p14="http://schemas.microsoft.com/office/powerpoint/2010/main" val="2165669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56560-E70A-48CA-EB00-5ADF88F68BF0}"/>
              </a:ext>
            </a:extLst>
          </p:cNvPr>
          <p:cNvSpPr>
            <a:spLocks noGrp="1"/>
          </p:cNvSpPr>
          <p:nvPr>
            <p:ph type="title"/>
          </p:nvPr>
        </p:nvSpPr>
        <p:spPr/>
        <p:txBody>
          <a:bodyPr/>
          <a:lstStyle/>
          <a:p>
            <a:pPr algn="ctr"/>
            <a:r>
              <a:rPr lang="en-US" dirty="0"/>
              <a:t>Summary</a:t>
            </a:r>
          </a:p>
        </p:txBody>
      </p:sp>
      <p:sp>
        <p:nvSpPr>
          <p:cNvPr id="3" name="Content Placeholder 2">
            <a:extLst>
              <a:ext uri="{FF2B5EF4-FFF2-40B4-BE49-F238E27FC236}">
                <a16:creationId xmlns:a16="http://schemas.microsoft.com/office/drawing/2014/main" id="{347845E8-C9B9-8AD8-3D35-ACE745A26806}"/>
              </a:ext>
            </a:extLst>
          </p:cNvPr>
          <p:cNvSpPr>
            <a:spLocks noGrp="1"/>
          </p:cNvSpPr>
          <p:nvPr>
            <p:ph idx="1"/>
          </p:nvPr>
        </p:nvSpPr>
        <p:spPr/>
        <p:txBody>
          <a:bodyPr>
            <a:normAutofit/>
          </a:bodyPr>
          <a:lstStyle/>
          <a:p>
            <a:pPr marL="0" indent="0">
              <a:buNone/>
            </a:pPr>
            <a:r>
              <a:rPr lang="en-US" sz="1900" dirty="0"/>
              <a:t>My personal thoughts on the 1 acre zone changes are:  There was no Planning &amp; Zoning Commission in Spring City in 1979 or the early 80’s when I (Craig Paulsen) was Mayor.  There was only an implied need because the City was beginning to grow again.  A Master Plan was created in 1984 with the help of BYU School of Planning.  It was later updated by </a:t>
            </a:r>
            <a:r>
              <a:rPr lang="en-US" sz="1900" dirty="0" err="1"/>
              <a:t>theh</a:t>
            </a:r>
            <a:r>
              <a:rPr lang="en-US" sz="1900" dirty="0"/>
              <a:t> Planning Commission in 2023.  It was voted on and adopted by the City Council after that.  Spring City has a diverse population which honestly represents the town and </a:t>
            </a:r>
            <a:r>
              <a:rPr lang="en-US" sz="1900" dirty="0" err="1"/>
              <a:t>hleps</a:t>
            </a:r>
            <a:r>
              <a:rPr lang="en-US" sz="1900" dirty="0"/>
              <a:t> the city to qualify for moderate income housing.  It is a ‘bedroom’ community which makes it  a great place to live in.  It is a safe place to walk and visit with people as you go.  Property values are the highest of any town in Sanpete County.  Our recent 2023 General Plan which the City Council has adopted is anticipating a grown rate of up to 10 residences per year which far exceeds the growth rate over the past 50 years.  We are planning for controlled and adequate growth within the City limits in my opinion at this time.  Careful planning will allow for adequate growth, protection of property values and a secure Spring City as a great place to live in .  The 2023 General Plan clearly states that under the Objectives and Goals section that the 1.06 acre lot requirement be maintained.</a:t>
            </a:r>
          </a:p>
          <a:p>
            <a:pPr marL="0" indent="0">
              <a:buNone/>
            </a:pPr>
            <a:r>
              <a:rPr lang="en-US" sz="1900" dirty="0"/>
              <a:t>							-Craig Paulsen</a:t>
            </a:r>
          </a:p>
        </p:txBody>
      </p:sp>
    </p:spTree>
    <p:extLst>
      <p:ext uri="{BB962C8B-B14F-4D97-AF65-F5344CB8AC3E}">
        <p14:creationId xmlns:p14="http://schemas.microsoft.com/office/powerpoint/2010/main" val="3304124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52F8E-B4E9-4935-7738-6F00C4FA9C8C}"/>
              </a:ext>
            </a:extLst>
          </p:cNvPr>
          <p:cNvSpPr>
            <a:spLocks noGrp="1"/>
          </p:cNvSpPr>
          <p:nvPr>
            <p:ph type="title"/>
          </p:nvPr>
        </p:nvSpPr>
        <p:spPr/>
        <p:txBody>
          <a:bodyPr/>
          <a:lstStyle/>
          <a:p>
            <a:pPr algn="ctr"/>
            <a:r>
              <a:rPr lang="en-US" dirty="0"/>
              <a:t>Historic Changes in Lot Sizes</a:t>
            </a:r>
          </a:p>
        </p:txBody>
      </p:sp>
      <p:sp>
        <p:nvSpPr>
          <p:cNvPr id="3" name="Content Placeholder 2">
            <a:extLst>
              <a:ext uri="{FF2B5EF4-FFF2-40B4-BE49-F238E27FC236}">
                <a16:creationId xmlns:a16="http://schemas.microsoft.com/office/drawing/2014/main" id="{36FC64D7-27FE-977C-D213-3F9DDD84CFEF}"/>
              </a:ext>
            </a:extLst>
          </p:cNvPr>
          <p:cNvSpPr>
            <a:spLocks noGrp="1"/>
          </p:cNvSpPr>
          <p:nvPr>
            <p:ph idx="1"/>
          </p:nvPr>
        </p:nvSpPr>
        <p:spPr/>
        <p:txBody>
          <a:bodyPr/>
          <a:lstStyle/>
          <a:p>
            <a:pPr marL="0" indent="0">
              <a:buNone/>
            </a:pPr>
            <a:r>
              <a:rPr lang="en-US" dirty="0"/>
              <a:t>Lot sizes were not established until 1979 when they became 1/3 acre.  </a:t>
            </a:r>
          </a:p>
          <a:p>
            <a:r>
              <a:rPr lang="en-US" dirty="0"/>
              <a:t>May 1987 Lot sizes changed to ½ acre</a:t>
            </a:r>
          </a:p>
          <a:p>
            <a:r>
              <a:rPr lang="en-US" dirty="0"/>
              <a:t>November 1993 lot sizes changed to 1.06 acre</a:t>
            </a:r>
          </a:p>
          <a:p>
            <a:r>
              <a:rPr lang="en-US" dirty="0"/>
              <a:t>April 2004 lot sizes changed to ½ acre</a:t>
            </a:r>
          </a:p>
          <a:p>
            <a:r>
              <a:rPr lang="en-US" dirty="0"/>
              <a:t>November 2004 lot sizes returned to 1.06 acre after much public backlash</a:t>
            </a:r>
          </a:p>
          <a:p>
            <a:r>
              <a:rPr lang="en-US" dirty="0"/>
              <a:t>It has been 1.06 acres for over 20 years</a:t>
            </a:r>
          </a:p>
        </p:txBody>
      </p:sp>
    </p:spTree>
    <p:extLst>
      <p:ext uri="{BB962C8B-B14F-4D97-AF65-F5344CB8AC3E}">
        <p14:creationId xmlns:p14="http://schemas.microsoft.com/office/powerpoint/2010/main" val="3502183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69F88-B1E3-883A-33FB-F3957CAD3C4E}"/>
              </a:ext>
            </a:extLst>
          </p:cNvPr>
          <p:cNvSpPr>
            <a:spLocks noGrp="1"/>
          </p:cNvSpPr>
          <p:nvPr>
            <p:ph type="title"/>
          </p:nvPr>
        </p:nvSpPr>
        <p:spPr/>
        <p:txBody>
          <a:bodyPr/>
          <a:lstStyle/>
          <a:p>
            <a:pPr algn="ctr"/>
            <a:r>
              <a:rPr lang="en-US" dirty="0"/>
              <a:t>Subdividing Spring City Lots</a:t>
            </a:r>
          </a:p>
        </p:txBody>
      </p:sp>
      <p:sp>
        <p:nvSpPr>
          <p:cNvPr id="3" name="Content Placeholder 2">
            <a:extLst>
              <a:ext uri="{FF2B5EF4-FFF2-40B4-BE49-F238E27FC236}">
                <a16:creationId xmlns:a16="http://schemas.microsoft.com/office/drawing/2014/main" id="{9A521D33-CA44-EA46-6DC4-5C5975038FE2}"/>
              </a:ext>
            </a:extLst>
          </p:cNvPr>
          <p:cNvSpPr>
            <a:spLocks noGrp="1"/>
          </p:cNvSpPr>
          <p:nvPr>
            <p:ph idx="1"/>
          </p:nvPr>
        </p:nvSpPr>
        <p:spPr/>
        <p:txBody>
          <a:bodyPr/>
          <a:lstStyle/>
          <a:p>
            <a:pPr marL="0" indent="0" algn="ctr">
              <a:buNone/>
            </a:pPr>
            <a:r>
              <a:rPr lang="en-US" sz="3200" dirty="0"/>
              <a:t>1.06 acres to ½ acre can bring certain benefits, like increasing housing </a:t>
            </a:r>
            <a:r>
              <a:rPr lang="en-US" sz="3200" dirty="0" err="1"/>
              <a:t>desnsity</a:t>
            </a:r>
            <a:r>
              <a:rPr lang="en-US" sz="3200" dirty="0"/>
              <a:t> &amp; accommodating Growth</a:t>
            </a:r>
          </a:p>
          <a:p>
            <a:pPr marL="0" indent="0">
              <a:buNone/>
            </a:pPr>
            <a:endParaRPr lang="en-US" dirty="0"/>
          </a:p>
        </p:txBody>
      </p:sp>
    </p:spTree>
    <p:extLst>
      <p:ext uri="{BB962C8B-B14F-4D97-AF65-F5344CB8AC3E}">
        <p14:creationId xmlns:p14="http://schemas.microsoft.com/office/powerpoint/2010/main" val="1423111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EED41-2AB2-84CC-2286-DF2CA3047001}"/>
              </a:ext>
            </a:extLst>
          </p:cNvPr>
          <p:cNvSpPr>
            <a:spLocks noGrp="1"/>
          </p:cNvSpPr>
          <p:nvPr>
            <p:ph type="title"/>
          </p:nvPr>
        </p:nvSpPr>
        <p:spPr/>
        <p:txBody>
          <a:bodyPr/>
          <a:lstStyle/>
          <a:p>
            <a:pPr algn="ctr"/>
            <a:r>
              <a:rPr lang="en-US" dirty="0"/>
              <a:t>Some Disadvantages to ½ Acre Lots Can Be:</a:t>
            </a:r>
          </a:p>
        </p:txBody>
      </p:sp>
      <p:sp>
        <p:nvSpPr>
          <p:cNvPr id="3" name="Content Placeholder 2">
            <a:extLst>
              <a:ext uri="{FF2B5EF4-FFF2-40B4-BE49-F238E27FC236}">
                <a16:creationId xmlns:a16="http://schemas.microsoft.com/office/drawing/2014/main" id="{3486E4A3-360A-BDBF-0E65-CC632195D0D5}"/>
              </a:ext>
            </a:extLst>
          </p:cNvPr>
          <p:cNvSpPr>
            <a:spLocks noGrp="1"/>
          </p:cNvSpPr>
          <p:nvPr>
            <p:ph idx="1"/>
          </p:nvPr>
        </p:nvSpPr>
        <p:spPr/>
        <p:txBody>
          <a:bodyPr/>
          <a:lstStyle/>
          <a:p>
            <a:pPr marL="0" indent="0">
              <a:buNone/>
            </a:pPr>
            <a:r>
              <a:rPr lang="en-US" dirty="0"/>
              <a:t>Loss of agricultural character and opportunities through small scale agriculture &amp; domestic animals.</a:t>
            </a:r>
          </a:p>
          <a:p>
            <a:pPr marL="0" indent="0">
              <a:buNone/>
            </a:pPr>
            <a:r>
              <a:rPr lang="en-US" dirty="0"/>
              <a:t>Approximately 40 lots have large animals on them.  Another 40 are set up for large animals.</a:t>
            </a:r>
          </a:p>
          <a:p>
            <a:endParaRPr lang="en-US" dirty="0"/>
          </a:p>
        </p:txBody>
      </p:sp>
    </p:spTree>
    <p:extLst>
      <p:ext uri="{BB962C8B-B14F-4D97-AF65-F5344CB8AC3E}">
        <p14:creationId xmlns:p14="http://schemas.microsoft.com/office/powerpoint/2010/main" val="356663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27914-D950-8BA9-690F-8B52173CE9C2}"/>
              </a:ext>
            </a:extLst>
          </p:cNvPr>
          <p:cNvSpPr>
            <a:spLocks noGrp="1"/>
          </p:cNvSpPr>
          <p:nvPr>
            <p:ph type="title"/>
          </p:nvPr>
        </p:nvSpPr>
        <p:spPr/>
        <p:txBody>
          <a:bodyPr/>
          <a:lstStyle/>
          <a:p>
            <a:pPr algn="ctr"/>
            <a:r>
              <a:rPr lang="en-US" dirty="0"/>
              <a:t>Strains on Infrastructure</a:t>
            </a:r>
          </a:p>
        </p:txBody>
      </p:sp>
      <p:sp>
        <p:nvSpPr>
          <p:cNvPr id="3" name="Content Placeholder 2">
            <a:extLst>
              <a:ext uri="{FF2B5EF4-FFF2-40B4-BE49-F238E27FC236}">
                <a16:creationId xmlns:a16="http://schemas.microsoft.com/office/drawing/2014/main" id="{050E131A-082B-E335-0098-E8DA21F06687}"/>
              </a:ext>
            </a:extLst>
          </p:cNvPr>
          <p:cNvSpPr>
            <a:spLocks noGrp="1"/>
          </p:cNvSpPr>
          <p:nvPr>
            <p:ph idx="1"/>
          </p:nvPr>
        </p:nvSpPr>
        <p:spPr/>
        <p:txBody>
          <a:bodyPr>
            <a:normAutofit/>
          </a:bodyPr>
          <a:lstStyle/>
          <a:p>
            <a:pPr marL="0" indent="0" algn="ctr">
              <a:buNone/>
            </a:pPr>
            <a:r>
              <a:rPr lang="en-US" sz="3200" dirty="0"/>
              <a:t>1/2 acre lots create more demand on roads, culinary water, secondary water, sewer, and electricity</a:t>
            </a:r>
          </a:p>
        </p:txBody>
      </p:sp>
    </p:spTree>
    <p:extLst>
      <p:ext uri="{BB962C8B-B14F-4D97-AF65-F5344CB8AC3E}">
        <p14:creationId xmlns:p14="http://schemas.microsoft.com/office/powerpoint/2010/main" val="1715474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3F81E-6E09-D510-4E15-FE62CE8F80CC}"/>
              </a:ext>
            </a:extLst>
          </p:cNvPr>
          <p:cNvSpPr>
            <a:spLocks noGrp="1"/>
          </p:cNvSpPr>
          <p:nvPr>
            <p:ph type="title"/>
          </p:nvPr>
        </p:nvSpPr>
        <p:spPr/>
        <p:txBody>
          <a:bodyPr/>
          <a:lstStyle/>
          <a:p>
            <a:pPr algn="ctr"/>
            <a:r>
              <a:rPr lang="en-US" dirty="0"/>
              <a:t>Increased Costs for Maintenance &amp; Development</a:t>
            </a:r>
          </a:p>
        </p:txBody>
      </p:sp>
      <p:sp>
        <p:nvSpPr>
          <p:cNvPr id="3" name="Content Placeholder 2">
            <a:extLst>
              <a:ext uri="{FF2B5EF4-FFF2-40B4-BE49-F238E27FC236}">
                <a16:creationId xmlns:a16="http://schemas.microsoft.com/office/drawing/2014/main" id="{93400926-6280-1103-3FC9-C36942A02FE8}"/>
              </a:ext>
            </a:extLst>
          </p:cNvPr>
          <p:cNvSpPr>
            <a:spLocks noGrp="1"/>
          </p:cNvSpPr>
          <p:nvPr>
            <p:ph idx="1"/>
          </p:nvPr>
        </p:nvSpPr>
        <p:spPr/>
        <p:txBody>
          <a:bodyPr>
            <a:normAutofit/>
          </a:bodyPr>
          <a:lstStyle/>
          <a:p>
            <a:pPr marL="0" indent="0">
              <a:buNone/>
            </a:pPr>
            <a:r>
              <a:rPr lang="en-US" sz="3200" dirty="0"/>
              <a:t>The added revenue from property taxes on newly created1/2 acre lots  may  not cover these expenses</a:t>
            </a:r>
          </a:p>
        </p:txBody>
      </p:sp>
    </p:spTree>
    <p:extLst>
      <p:ext uri="{BB962C8B-B14F-4D97-AF65-F5344CB8AC3E}">
        <p14:creationId xmlns:p14="http://schemas.microsoft.com/office/powerpoint/2010/main" val="2249526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22EEF-7396-424B-8CB5-986C02AF224E}"/>
              </a:ext>
            </a:extLst>
          </p:cNvPr>
          <p:cNvSpPr>
            <a:spLocks noGrp="1"/>
          </p:cNvSpPr>
          <p:nvPr>
            <p:ph type="title"/>
          </p:nvPr>
        </p:nvSpPr>
        <p:spPr/>
        <p:txBody>
          <a:bodyPr>
            <a:normAutofit/>
          </a:bodyPr>
          <a:lstStyle/>
          <a:p>
            <a:pPr algn="ctr"/>
            <a:r>
              <a:rPr lang="en-US" dirty="0"/>
              <a:t>Examples of City Revenue from Sanpete County Property Taxes Are:</a:t>
            </a:r>
          </a:p>
        </p:txBody>
      </p:sp>
      <p:sp>
        <p:nvSpPr>
          <p:cNvPr id="3" name="Content Placeholder 2">
            <a:extLst>
              <a:ext uri="{FF2B5EF4-FFF2-40B4-BE49-F238E27FC236}">
                <a16:creationId xmlns:a16="http://schemas.microsoft.com/office/drawing/2014/main" id="{76DE841D-A851-C0AC-FC99-DE2E1FEFD290}"/>
              </a:ext>
            </a:extLst>
          </p:cNvPr>
          <p:cNvSpPr>
            <a:spLocks noGrp="1"/>
          </p:cNvSpPr>
          <p:nvPr>
            <p:ph idx="1"/>
          </p:nvPr>
        </p:nvSpPr>
        <p:spPr/>
        <p:txBody>
          <a:bodyPr/>
          <a:lstStyle/>
          <a:p>
            <a:r>
              <a:rPr lang="en-US" dirty="0"/>
              <a:t>1/2 Acre Rental Home on Main Street $107</a:t>
            </a:r>
          </a:p>
          <a:p>
            <a:r>
              <a:rPr lang="en-US" dirty="0"/>
              <a:t>1 Acre 2</a:t>
            </a:r>
            <a:r>
              <a:rPr lang="en-US" baseline="30000" dirty="0"/>
              <a:t>nd</a:t>
            </a:r>
            <a:r>
              <a:rPr lang="en-US" dirty="0"/>
              <a:t> Home on Main Street $207</a:t>
            </a:r>
          </a:p>
          <a:p>
            <a:r>
              <a:rPr lang="en-US" dirty="0"/>
              <a:t>1/2 Acre Unoccupied Home on 200 West $132</a:t>
            </a:r>
          </a:p>
          <a:p>
            <a:r>
              <a:rPr lang="en-US" dirty="0"/>
              <a:t>1.19 Acre New Home under construction at 600 North $235</a:t>
            </a:r>
          </a:p>
          <a:p>
            <a:r>
              <a:rPr lang="en-US" dirty="0"/>
              <a:t>1.06 Acre New Home at East 600 North $349</a:t>
            </a:r>
          </a:p>
          <a:p>
            <a:r>
              <a:rPr lang="en-US" dirty="0"/>
              <a:t>2.12 Acre Old Home at 200 North $277</a:t>
            </a:r>
          </a:p>
          <a:p>
            <a:r>
              <a:rPr lang="en-US" dirty="0"/>
              <a:t>1/2 Acre Primary Old Home at 100 West $108</a:t>
            </a:r>
          </a:p>
          <a:p>
            <a:r>
              <a:rPr lang="en-US" dirty="0"/>
              <a:t>1/2 Acre Primary Old Home at South 200 West $169</a:t>
            </a:r>
          </a:p>
          <a:p>
            <a:endParaRPr lang="en-US" dirty="0"/>
          </a:p>
        </p:txBody>
      </p:sp>
    </p:spTree>
    <p:extLst>
      <p:ext uri="{BB962C8B-B14F-4D97-AF65-F5344CB8AC3E}">
        <p14:creationId xmlns:p14="http://schemas.microsoft.com/office/powerpoint/2010/main" val="284656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CA111-405C-29F4-A378-561AABA14167}"/>
              </a:ext>
            </a:extLst>
          </p:cNvPr>
          <p:cNvSpPr>
            <a:spLocks noGrp="1"/>
          </p:cNvSpPr>
          <p:nvPr>
            <p:ph type="title"/>
          </p:nvPr>
        </p:nvSpPr>
        <p:spPr/>
        <p:txBody>
          <a:bodyPr/>
          <a:lstStyle/>
          <a:p>
            <a:pPr algn="ctr"/>
            <a:r>
              <a:rPr lang="en-US" dirty="0"/>
              <a:t>Reducing Lot Sizes Reduces the Amount of Private Open Space</a:t>
            </a:r>
          </a:p>
        </p:txBody>
      </p:sp>
      <p:sp>
        <p:nvSpPr>
          <p:cNvPr id="3" name="Content Placeholder 2">
            <a:extLst>
              <a:ext uri="{FF2B5EF4-FFF2-40B4-BE49-F238E27FC236}">
                <a16:creationId xmlns:a16="http://schemas.microsoft.com/office/drawing/2014/main" id="{19E964CF-14C8-FCF4-CBC4-D255D8E7A813}"/>
              </a:ext>
            </a:extLst>
          </p:cNvPr>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3907669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AEFB9-C938-6CC4-523E-6BEC3293FD04}"/>
              </a:ext>
            </a:extLst>
          </p:cNvPr>
          <p:cNvSpPr>
            <a:spLocks noGrp="1"/>
          </p:cNvSpPr>
          <p:nvPr>
            <p:ph type="title"/>
          </p:nvPr>
        </p:nvSpPr>
        <p:spPr/>
        <p:txBody>
          <a:bodyPr/>
          <a:lstStyle/>
          <a:p>
            <a:pPr algn="ctr"/>
            <a:r>
              <a:rPr lang="en-US" dirty="0"/>
              <a:t>Possible Changes to Community Character </a:t>
            </a:r>
          </a:p>
        </p:txBody>
      </p:sp>
      <p:sp>
        <p:nvSpPr>
          <p:cNvPr id="3" name="Content Placeholder 2">
            <a:extLst>
              <a:ext uri="{FF2B5EF4-FFF2-40B4-BE49-F238E27FC236}">
                <a16:creationId xmlns:a16="http://schemas.microsoft.com/office/drawing/2014/main" id="{63183AB7-FB21-8F60-F98B-02D79CCD94B7}"/>
              </a:ext>
            </a:extLst>
          </p:cNvPr>
          <p:cNvSpPr>
            <a:spLocks noGrp="1"/>
          </p:cNvSpPr>
          <p:nvPr>
            <p:ph idx="1"/>
          </p:nvPr>
        </p:nvSpPr>
        <p:spPr/>
        <p:txBody>
          <a:bodyPr/>
          <a:lstStyle/>
          <a:p>
            <a:r>
              <a:rPr lang="en-US" dirty="0"/>
              <a:t>Reducing the Rural Character of Spring City</a:t>
            </a:r>
          </a:p>
          <a:p>
            <a:r>
              <a:rPr lang="en-US" dirty="0"/>
              <a:t>Reducing the Historic Feel of the Town</a:t>
            </a:r>
          </a:p>
          <a:p>
            <a:r>
              <a:rPr lang="en-US" dirty="0"/>
              <a:t>The Quiet Lifestyle will be diminished</a:t>
            </a:r>
          </a:p>
        </p:txBody>
      </p:sp>
    </p:spTree>
    <p:extLst>
      <p:ext uri="{BB962C8B-B14F-4D97-AF65-F5344CB8AC3E}">
        <p14:creationId xmlns:p14="http://schemas.microsoft.com/office/powerpoint/2010/main" val="37669387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54</TotalTime>
  <Words>613</Words>
  <Application>Microsoft Office PowerPoint</Application>
  <PresentationFormat>Widescreen</PresentationFormat>
  <Paragraphs>39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Characteristics that make Spring City unique may be lost with 1/2 acre zoning</vt:lpstr>
      <vt:lpstr>Historic Changes in Lot Sizes</vt:lpstr>
      <vt:lpstr>Subdividing Spring City Lots</vt:lpstr>
      <vt:lpstr>Some Disadvantages to ½ Acre Lots Can Be:</vt:lpstr>
      <vt:lpstr>Strains on Infrastructure</vt:lpstr>
      <vt:lpstr>Increased Costs for Maintenance &amp; Development</vt:lpstr>
      <vt:lpstr>Examples of City Revenue from Sanpete County Property Taxes Are:</vt:lpstr>
      <vt:lpstr>Reducing Lot Sizes Reduces the Amount of Private Open Space</vt:lpstr>
      <vt:lpstr>Possible Changes to Community Character </vt:lpstr>
      <vt:lpstr>Consider:</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Spring City</dc:creator>
  <cp:lastModifiedBy>Spring City</cp:lastModifiedBy>
  <cp:revision>8</cp:revision>
  <dcterms:created xsi:type="dcterms:W3CDTF">2025-04-21T20:44:33Z</dcterms:created>
  <dcterms:modified xsi:type="dcterms:W3CDTF">2025-04-21T21:38:41Z</dcterms:modified>
</cp:coreProperties>
</file>